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526" r:id="rId2"/>
    <p:sldId id="762" r:id="rId3"/>
    <p:sldId id="763" r:id="rId4"/>
    <p:sldId id="844" r:id="rId5"/>
    <p:sldId id="771" r:id="rId6"/>
    <p:sldId id="772" r:id="rId7"/>
    <p:sldId id="773" r:id="rId8"/>
    <p:sldId id="774" r:id="rId9"/>
    <p:sldId id="775" r:id="rId10"/>
    <p:sldId id="764" r:id="rId11"/>
    <p:sldId id="776" r:id="rId12"/>
    <p:sldId id="777" r:id="rId13"/>
    <p:sldId id="778" r:id="rId14"/>
    <p:sldId id="779" r:id="rId15"/>
    <p:sldId id="780" r:id="rId16"/>
    <p:sldId id="805" r:id="rId17"/>
    <p:sldId id="783" r:id="rId18"/>
    <p:sldId id="785" r:id="rId19"/>
    <p:sldId id="787" r:id="rId20"/>
    <p:sldId id="788" r:id="rId21"/>
    <p:sldId id="789" r:id="rId22"/>
    <p:sldId id="790" r:id="rId23"/>
    <p:sldId id="791" r:id="rId24"/>
    <p:sldId id="792" r:id="rId25"/>
    <p:sldId id="793" r:id="rId26"/>
    <p:sldId id="806" r:id="rId27"/>
    <p:sldId id="807" r:id="rId28"/>
    <p:sldId id="808" r:id="rId29"/>
    <p:sldId id="797" r:id="rId30"/>
    <p:sldId id="799" r:id="rId31"/>
    <p:sldId id="801" r:id="rId32"/>
    <p:sldId id="802" r:id="rId33"/>
    <p:sldId id="809" r:id="rId34"/>
    <p:sldId id="810" r:id="rId35"/>
    <p:sldId id="845" r:id="rId36"/>
    <p:sldId id="811" r:id="rId37"/>
    <p:sldId id="812" r:id="rId38"/>
    <p:sldId id="849" r:id="rId39"/>
    <p:sldId id="814" r:id="rId40"/>
    <p:sldId id="847" r:id="rId41"/>
    <p:sldId id="815" r:id="rId42"/>
    <p:sldId id="813" r:id="rId43"/>
    <p:sldId id="848" r:id="rId44"/>
    <p:sldId id="846" r:id="rId45"/>
    <p:sldId id="816" r:id="rId46"/>
    <p:sldId id="818" r:id="rId47"/>
    <p:sldId id="819" r:id="rId48"/>
    <p:sldId id="820" r:id="rId49"/>
    <p:sldId id="821" r:id="rId50"/>
    <p:sldId id="852" r:id="rId51"/>
    <p:sldId id="823" r:id="rId52"/>
    <p:sldId id="825" r:id="rId53"/>
    <p:sldId id="826" r:id="rId54"/>
    <p:sldId id="830" r:id="rId55"/>
    <p:sldId id="850" r:id="rId56"/>
    <p:sldId id="835" r:id="rId57"/>
    <p:sldId id="834" r:id="rId58"/>
    <p:sldId id="833" r:id="rId59"/>
    <p:sldId id="832" r:id="rId60"/>
    <p:sldId id="831" r:id="rId61"/>
    <p:sldId id="851" r:id="rId62"/>
    <p:sldId id="528" r:id="rId63"/>
    <p:sldId id="836" r:id="rId64"/>
    <p:sldId id="837" r:id="rId65"/>
    <p:sldId id="838" r:id="rId66"/>
    <p:sldId id="839" r:id="rId67"/>
    <p:sldId id="841" r:id="rId68"/>
    <p:sldId id="842" r:id="rId69"/>
    <p:sldId id="642" r:id="rId70"/>
    <p:sldId id="641" r:id="rId71"/>
    <p:sldId id="840" r:id="rId72"/>
    <p:sldId id="768" r:id="rId73"/>
    <p:sldId id="853" r:id="rId74"/>
  </p:sldIdLst>
  <p:sldSz cx="9144000" cy="6858000" type="screen4x3"/>
  <p:notesSz cx="9271000" cy="6997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FFCC"/>
    <a:srgbClr val="66FF66"/>
    <a:srgbClr val="FF6600"/>
    <a:srgbClr val="A6CAE1"/>
    <a:srgbClr val="66FFFF"/>
    <a:srgbClr val="AA014C"/>
    <a:srgbClr val="9900CC"/>
    <a:srgbClr val="FF0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88534" autoAdjust="0"/>
  </p:normalViewPr>
  <p:slideViewPr>
    <p:cSldViewPr snapToGrid="0">
      <p:cViewPr>
        <p:scale>
          <a:sx n="50" d="100"/>
          <a:sy n="50" d="100"/>
        </p:scale>
        <p:origin x="-1326" y="-732"/>
      </p:cViewPr>
      <p:guideLst>
        <p:guide orient="horz" pos="4113"/>
        <p:guide pos="5759"/>
      </p:guideLst>
    </p:cSldViewPr>
  </p:slideViewPr>
  <p:outlineViewPr>
    <p:cViewPr>
      <p:scale>
        <a:sx n="33" d="100"/>
        <a:sy n="33" d="100"/>
      </p:scale>
      <p:origin x="0" y="2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35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ome\shimin\2011_Q1\CIDR2011\talk\pcmd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ome\shimin\2011_Q1\CIDR2011\talk\pcmd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ome\shimin\2011_Q1\CIDR2011\talk\pcmd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359371609599444"/>
          <c:y val="7.1830058827381124E-2"/>
          <c:w val="0.66972654865944392"/>
          <c:h val="0.74017274871254057"/>
        </c:manualLayout>
      </c:layout>
      <c:barChart>
        <c:barDir val="col"/>
        <c:grouping val="clustered"/>
        <c:varyColors val="0"/>
        <c:ser>
          <c:idx val="0"/>
          <c:order val="0"/>
          <c:tx>
            <c:v>sorted</c:v>
          </c:tx>
          <c:spPr>
            <a:solidFill>
              <a:schemeClr val="bg1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'8lines'!$C$7:$C$9</c:f>
              <c:numCache>
                <c:formatCode>General</c:formatCode>
                <c:ptCount val="3"/>
                <c:pt idx="0">
                  <c:v>4169481431</c:v>
                </c:pt>
                <c:pt idx="1">
                  <c:v>3876493396</c:v>
                </c:pt>
                <c:pt idx="2">
                  <c:v>1432206654</c:v>
                </c:pt>
              </c:numCache>
            </c:numRef>
          </c:val>
        </c:ser>
        <c:ser>
          <c:idx val="1"/>
          <c:order val="1"/>
          <c:tx>
            <c:v>unsorted</c:v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'8lines'!$D$7:$D$9</c:f>
              <c:numCache>
                <c:formatCode>General</c:formatCode>
                <c:ptCount val="3"/>
                <c:pt idx="0">
                  <c:v>2420702604</c:v>
                </c:pt>
                <c:pt idx="1">
                  <c:v>2649956956</c:v>
                </c:pt>
                <c:pt idx="2">
                  <c:v>2084735914</c:v>
                </c:pt>
              </c:numCache>
            </c:numRef>
          </c:val>
        </c:ser>
        <c:ser>
          <c:idx val="2"/>
          <c:order val="2"/>
          <c:tx>
            <c:v>unsorted-leaf</c:v>
          </c:tx>
          <c:spPr>
            <a:solidFill>
              <a:srgbClr val="66FF3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'8lines'!$E$7:$E$9</c:f>
              <c:numCache>
                <c:formatCode>General</c:formatCode>
                <c:ptCount val="3"/>
                <c:pt idx="0">
                  <c:v>1794316550</c:v>
                </c:pt>
                <c:pt idx="1">
                  <c:v>1940011320</c:v>
                </c:pt>
                <c:pt idx="2">
                  <c:v>1437794362</c:v>
                </c:pt>
              </c:numCache>
            </c:numRef>
          </c:val>
        </c:ser>
        <c:ser>
          <c:idx val="3"/>
          <c:order val="3"/>
          <c:tx>
            <c:v>unsorted-leaf-bmp</c:v>
          </c:tx>
          <c:spPr>
            <a:solidFill>
              <a:srgbClr val="0000FF"/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'8lines'!$F$7:$F$9</c:f>
              <c:numCache>
                <c:formatCode>General</c:formatCode>
                <c:ptCount val="3"/>
                <c:pt idx="0">
                  <c:v>2101792985</c:v>
                </c:pt>
                <c:pt idx="1">
                  <c:v>1535145655</c:v>
                </c:pt>
                <c:pt idx="2">
                  <c:v>1433314825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73728"/>
        <c:axId val="94568448"/>
      </c:barChart>
      <c:catAx>
        <c:axId val="93673728"/>
        <c:scaling>
          <c:orientation val="minMax"/>
        </c:scaling>
        <c:delete val="0"/>
        <c:axPos val="b"/>
        <c:majorTickMark val="out"/>
        <c:minorTickMark val="none"/>
        <c:tickLblPos val="nextTo"/>
        <c:crossAx val="94568448"/>
        <c:crosses val="autoZero"/>
        <c:auto val="1"/>
        <c:lblAlgn val="ctr"/>
        <c:lblOffset val="0"/>
        <c:noMultiLvlLbl val="0"/>
      </c:catAx>
      <c:valAx>
        <c:axId val="94568448"/>
        <c:scaling>
          <c:orientation val="minMax"/>
          <c:max val="500000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cycles</a:t>
                </a:r>
              </a:p>
            </c:rich>
          </c:tx>
          <c:overlay val="0"/>
        </c:title>
        <c:numFmt formatCode="0E+0" sourceLinked="0"/>
        <c:majorTickMark val="out"/>
        <c:minorTickMark val="none"/>
        <c:tickLblPos val="nextTo"/>
        <c:crossAx val="93673728"/>
        <c:crosses val="autoZero"/>
        <c:crossBetween val="between"/>
        <c:majorUnit val="1000000000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rgbClr val="000000"/>
          </a:solidFill>
        </a:defRPr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32149499391904"/>
          <c:y val="5.7241178186059193E-2"/>
          <c:w val="0.67908590709685435"/>
          <c:h val="0.75476167330936272"/>
        </c:manualLayout>
      </c:layout>
      <c:barChart>
        <c:barDir val="col"/>
        <c:grouping val="clustered"/>
        <c:varyColors val="0"/>
        <c:ser>
          <c:idx val="0"/>
          <c:order val="0"/>
          <c:tx>
            <c:v>sorted</c:v>
          </c:tx>
          <c:spPr>
            <a:solidFill>
              <a:schemeClr val="bg1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'8lines'!$C$39:$C$41</c:f>
              <c:numCache>
                <c:formatCode>General</c:formatCode>
                <c:ptCount val="3"/>
                <c:pt idx="0">
                  <c:v>248956656</c:v>
                </c:pt>
                <c:pt idx="1">
                  <c:v>215763810</c:v>
                </c:pt>
                <c:pt idx="2">
                  <c:v>46</c:v>
                </c:pt>
              </c:numCache>
            </c:numRef>
          </c:val>
        </c:ser>
        <c:ser>
          <c:idx val="1"/>
          <c:order val="1"/>
          <c:tx>
            <c:v>unsorted</c:v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'8lines'!$D$39:$D$41</c:f>
              <c:numCache>
                <c:formatCode>General</c:formatCode>
                <c:ptCount val="3"/>
                <c:pt idx="0">
                  <c:v>32289131</c:v>
                </c:pt>
                <c:pt idx="1">
                  <c:v>20749498</c:v>
                </c:pt>
                <c:pt idx="2">
                  <c:v>65</c:v>
                </c:pt>
              </c:numCache>
            </c:numRef>
          </c:val>
        </c:ser>
        <c:ser>
          <c:idx val="2"/>
          <c:order val="2"/>
          <c:tx>
            <c:v>unsorted-leaf</c:v>
          </c:tx>
          <c:spPr>
            <a:solidFill>
              <a:srgbClr val="66FF3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'8lines'!$E$39:$E$41</c:f>
              <c:numCache>
                <c:formatCode>General</c:formatCode>
                <c:ptCount val="3"/>
                <c:pt idx="0">
                  <c:v>32297482</c:v>
                </c:pt>
                <c:pt idx="1">
                  <c:v>20819868</c:v>
                </c:pt>
                <c:pt idx="2">
                  <c:v>39</c:v>
                </c:pt>
              </c:numCache>
            </c:numRef>
          </c:val>
        </c:ser>
        <c:ser>
          <c:idx val="3"/>
          <c:order val="3"/>
          <c:tx>
            <c:v>unsorted-leaf-bmp</c:v>
          </c:tx>
          <c:spPr>
            <a:solidFill>
              <a:srgbClr val="0000FF"/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'8lines'!$F$39:$F$41</c:f>
              <c:numCache>
                <c:formatCode>General</c:formatCode>
                <c:ptCount val="3"/>
                <c:pt idx="0">
                  <c:v>31459599</c:v>
                </c:pt>
                <c:pt idx="1">
                  <c:v>494553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86752"/>
        <c:axId val="94588288"/>
      </c:barChart>
      <c:catAx>
        <c:axId val="94586752"/>
        <c:scaling>
          <c:orientation val="minMax"/>
        </c:scaling>
        <c:delete val="0"/>
        <c:axPos val="b"/>
        <c:majorTickMark val="out"/>
        <c:minorTickMark val="none"/>
        <c:tickLblPos val="nextTo"/>
        <c:crossAx val="94588288"/>
        <c:crosses val="autoZero"/>
        <c:auto val="1"/>
        <c:lblAlgn val="ctr"/>
        <c:lblOffset val="0"/>
        <c:noMultiLvlLbl val="0"/>
      </c:catAx>
      <c:valAx>
        <c:axId val="94588288"/>
        <c:scaling>
          <c:orientation val="minMax"/>
          <c:max val="30000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 bits modified</a:t>
                </a:r>
              </a:p>
            </c:rich>
          </c:tx>
          <c:overlay val="0"/>
        </c:title>
        <c:numFmt formatCode="0E+0" sourceLinked="0"/>
        <c:majorTickMark val="out"/>
        <c:minorTickMark val="none"/>
        <c:tickLblPos val="nextTo"/>
        <c:crossAx val="94586752"/>
        <c:crosses val="autoZero"/>
        <c:crossBetween val="between"/>
        <c:majorUnit val="100000000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rgbClr val="000000"/>
          </a:solidFill>
        </a:defRPr>
      </a:pPr>
      <a:endParaRPr lang="da-D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108997752895922"/>
          <c:y val="5.7241178186059151E-2"/>
          <c:w val="0.74121105555863465"/>
          <c:h val="0.75476167330936295"/>
        </c:manualLayout>
      </c:layout>
      <c:barChart>
        <c:barDir val="col"/>
        <c:grouping val="clustered"/>
        <c:varyColors val="0"/>
        <c:ser>
          <c:idx val="0"/>
          <c:order val="0"/>
          <c:tx>
            <c:v>sorted</c:v>
          </c:tx>
          <c:spPr>
            <a:solidFill>
              <a:schemeClr val="bg1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'8lines'!$H$39:$H$41</c:f>
              <c:numCache>
                <c:formatCode>General</c:formatCode>
                <c:ptCount val="3"/>
                <c:pt idx="0">
                  <c:v>13.515529984</c:v>
                </c:pt>
                <c:pt idx="1">
                  <c:v>11.219748384000001</c:v>
                </c:pt>
                <c:pt idx="2">
                  <c:v>4.8829662399999743</c:v>
                </c:pt>
              </c:numCache>
            </c:numRef>
          </c:val>
        </c:ser>
        <c:ser>
          <c:idx val="1"/>
          <c:order val="1"/>
          <c:tx>
            <c:v>unsorted</c:v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'8lines'!$I$39:$I$41</c:f>
              <c:numCache>
                <c:formatCode>General</c:formatCode>
                <c:ptCount val="3"/>
                <c:pt idx="0">
                  <c:v>6.8595114719999781</c:v>
                </c:pt>
                <c:pt idx="1">
                  <c:v>6.2350560320000001</c:v>
                </c:pt>
                <c:pt idx="2">
                  <c:v>4.2591017119999997</c:v>
                </c:pt>
              </c:numCache>
            </c:numRef>
          </c:val>
        </c:ser>
        <c:ser>
          <c:idx val="2"/>
          <c:order val="2"/>
          <c:tx>
            <c:v>unsorted-leaf</c:v>
          </c:tx>
          <c:spPr>
            <a:solidFill>
              <a:srgbClr val="66FF3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'8lines'!$J$39:$J$41</c:f>
              <c:numCache>
                <c:formatCode>General</c:formatCode>
                <c:ptCount val="3"/>
                <c:pt idx="0">
                  <c:v>7.3763176000000001</c:v>
                </c:pt>
                <c:pt idx="1">
                  <c:v>6.6615177599999678</c:v>
                </c:pt>
                <c:pt idx="2">
                  <c:v>4.7189715039999856</c:v>
                </c:pt>
              </c:numCache>
            </c:numRef>
          </c:val>
        </c:ser>
        <c:ser>
          <c:idx val="3"/>
          <c:order val="3"/>
          <c:tx>
            <c:v>unsorted-leaf-bmp</c:v>
          </c:tx>
          <c:spPr>
            <a:solidFill>
              <a:srgbClr val="0000FF"/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'8lines'!$K$39:$K$41</c:f>
              <c:numCache>
                <c:formatCode>General</c:formatCode>
                <c:ptCount val="3"/>
                <c:pt idx="0">
                  <c:v>7.0237514079999945</c:v>
                </c:pt>
                <c:pt idx="1">
                  <c:v>4.5216833440000004</c:v>
                </c:pt>
                <c:pt idx="2">
                  <c:v>4.6039233919999996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619136"/>
        <c:axId val="94620672"/>
      </c:barChart>
      <c:catAx>
        <c:axId val="94619136"/>
        <c:scaling>
          <c:orientation val="minMax"/>
        </c:scaling>
        <c:delete val="0"/>
        <c:axPos val="b"/>
        <c:majorTickMark val="out"/>
        <c:minorTickMark val="none"/>
        <c:tickLblPos val="nextTo"/>
        <c:crossAx val="94620672"/>
        <c:crosses val="autoZero"/>
        <c:auto val="1"/>
        <c:lblAlgn val="ctr"/>
        <c:lblOffset val="0"/>
        <c:noMultiLvlLbl val="0"/>
      </c:catAx>
      <c:valAx>
        <c:axId val="94620672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(mJ)</a:t>
                </a:r>
              </a:p>
            </c:rich>
          </c:tx>
          <c:layout>
            <c:manualLayout>
              <c:xMode val="edge"/>
              <c:yMode val="edge"/>
              <c:x val="8.4663089680161643E-3"/>
              <c:y val="0.2107533780499659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94619136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rgbClr val="000000"/>
          </a:solidFill>
        </a:defRPr>
      </a:pPr>
      <a:endParaRPr lang="da-DK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3" tIns="44802" rIns="89603" bIns="44802" numCol="1" anchor="t" anchorCtr="0" compatLnSpc="1">
            <a:prstTxWarp prst="textNoShape">
              <a:avLst/>
            </a:prstTxWarp>
          </a:bodyPr>
          <a:lstStyle>
            <a:lvl1pPr algn="l" defTabSz="896938">
              <a:defRPr sz="1200" b="0"/>
            </a:lvl1pPr>
          </a:lstStyle>
          <a:p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49863" y="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3" tIns="44802" rIns="89603" bIns="44802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 b="0"/>
            </a:lvl1pPr>
          </a:lstStyle>
          <a:p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46863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3" tIns="44802" rIns="89603" bIns="44802" numCol="1" anchor="b" anchorCtr="0" compatLnSpc="1">
            <a:prstTxWarp prst="textNoShape">
              <a:avLst/>
            </a:prstTxWarp>
          </a:bodyPr>
          <a:lstStyle>
            <a:lvl1pPr algn="l" defTabSz="896938">
              <a:defRPr sz="1200" b="0"/>
            </a:lvl1pPr>
          </a:lstStyle>
          <a:p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49863" y="6646863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3" tIns="44802" rIns="89603" bIns="44802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 b="0"/>
            </a:lvl1pPr>
          </a:lstStyle>
          <a:p>
            <a:fld id="{4C633F79-14F9-414C-9DD0-A8D96C63CF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7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2" rIns="92945" bIns="4647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1450" y="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2" rIns="92945" bIns="4647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6075" y="525463"/>
            <a:ext cx="3498850" cy="2624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663" y="3322638"/>
            <a:ext cx="679767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2" rIns="92945" bIns="46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4845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2" rIns="92945" bIns="4647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1450" y="664845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2" rIns="92945" bIns="4647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/>
            </a:lvl1pPr>
          </a:lstStyle>
          <a:p>
            <a:fld id="{A9E09251-9D67-4A2F-8DFE-1A39FEB6F7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92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231775" indent="-230188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461963" indent="-228600" algn="l" rtl="0" fontAlgn="base">
      <a:spcBef>
        <a:spcPct val="30000"/>
      </a:spcBef>
      <a:spcAft>
        <a:spcPct val="0"/>
      </a:spcAft>
      <a:buFont typeface="Verdana" pitchFamily="34" charset="0"/>
      <a:buChar char="–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633413" indent="-169863" algn="l" rtl="0" fontAlgn="base">
      <a:spcBef>
        <a:spcPct val="30000"/>
      </a:spcBef>
      <a:spcAft>
        <a:spcPct val="0"/>
      </a:spcAft>
      <a:buFont typeface="Verdana" pitchFamily="34" charset="0"/>
      <a:buChar char="•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803275" indent="-168275" algn="l" rtl="0" fontAlgn="base">
      <a:spcBef>
        <a:spcPct val="30000"/>
      </a:spcBef>
      <a:spcAft>
        <a:spcPct val="0"/>
      </a:spcAft>
      <a:buFont typeface="Verdana" pitchFamily="34" charset="0"/>
      <a:buChar char="–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Multithreaded Programming in Cilk Lecture 1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13, 2006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5177C-BE7D-4C96-9A89-E2291F2D944B}" type="slidenum">
              <a:rPr lang="en-US"/>
              <a:pPr/>
              <a:t>5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what </a:t>
            </a:r>
            <a:r>
              <a:rPr lang="en-US" dirty="0" err="1" smtClean="0"/>
              <a:t>commutativity</a:t>
            </a:r>
            <a:r>
              <a:rPr lang="en-US" dirty="0" smtClean="0"/>
              <a:t> means</a:t>
            </a:r>
            <a:r>
              <a:rPr lang="en-US" baseline="0" dirty="0" smtClean="0"/>
              <a:t>: operations commute if they return the same result/state independent of the order. Same return values means…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6765-FFCA-47FB-97CD-1C29518BD7D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Checks and check-resets commute with each other</a:t>
            </a:r>
          </a:p>
          <a:p>
            <a:pPr lvl="1"/>
            <a:r>
              <a:rPr lang="en-US" dirty="0" smtClean="0"/>
              <a:t>Reserves commute with one another</a:t>
            </a:r>
          </a:p>
          <a:p>
            <a:pPr lvl="1"/>
            <a:r>
              <a:rPr lang="en-US" dirty="0" smtClean="0"/>
              <a:t>Checks and reserves do not commute with each 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6765-FFCA-47FB-97CD-1C29518BD7D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Once things are inserted, they commute</a:t>
            </a:r>
          </a:p>
          <a:p>
            <a:pPr>
              <a:buNone/>
            </a:pPr>
            <a:r>
              <a:rPr lang="en-US" dirty="0" smtClean="0"/>
              <a:t>- Cannot call find and elements in parallel</a:t>
            </a:r>
          </a:p>
          <a:p>
            <a:r>
              <a:rPr lang="en-US" dirty="0" smtClean="0"/>
              <a:t>One application is to list</a:t>
            </a:r>
            <a:r>
              <a:rPr lang="en-US" baseline="0" dirty="0" smtClean="0"/>
              <a:t> the set of elements in the map</a:t>
            </a:r>
          </a:p>
          <a:p>
            <a:r>
              <a:rPr lang="en-US" baseline="0" dirty="0" smtClean="0"/>
              <a:t>Used for remove duplicates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6765-FFCA-47FB-97CD-1C29518BD7D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Once things are inserted, they commute</a:t>
            </a:r>
          </a:p>
          <a:p>
            <a:pPr>
              <a:buNone/>
            </a:pPr>
            <a:r>
              <a:rPr lang="en-US" dirty="0" smtClean="0"/>
              <a:t>- Cannot call find and elements in parallel</a:t>
            </a:r>
          </a:p>
          <a:p>
            <a:r>
              <a:rPr lang="en-US" dirty="0" smtClean="0"/>
              <a:t>One application is to list</a:t>
            </a:r>
            <a:r>
              <a:rPr lang="en-US" baseline="0" dirty="0" smtClean="0"/>
              <a:t> the set of elements in the map</a:t>
            </a:r>
          </a:p>
          <a:p>
            <a:r>
              <a:rPr lang="en-US" baseline="0" dirty="0" smtClean="0"/>
              <a:t>Used for remove duplicates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6765-FFCA-47FB-97CD-1C29518BD7D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</a:t>
            </a:r>
            <a:r>
              <a:rPr lang="en-US" baseline="0" dirty="0" smtClean="0"/>
              <a:t> sure the algorithm using the data structure calls the operations in the right way (so that they commute). Say how remove duplicates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6765-FFCA-47FB-97CD-1C29518BD7D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Note: define problem?</a:t>
            </a:r>
          </a:p>
          <a:p>
            <a:r>
              <a:rPr lang="en-US" dirty="0" smtClean="0"/>
              <a:t>Note: will be external in the end</a:t>
            </a:r>
          </a:p>
          <a:p>
            <a:r>
              <a:rPr lang="en-US" dirty="0" smtClean="0"/>
              <a:t>Locks in implementation can lead to </a:t>
            </a:r>
            <a:r>
              <a:rPr lang="en-US" dirty="0" err="1" smtClean="0"/>
              <a:t>nondeterminism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6765-FFCA-47FB-97CD-1C29518BD7D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prefixes at all? Drop prefix thing. Make</a:t>
            </a:r>
            <a:r>
              <a:rPr lang="en-US" baseline="0" dirty="0" smtClean="0"/>
              <a:t> code more in English. Picture? Smaller version of </a:t>
            </a:r>
            <a:r>
              <a:rPr lang="en-US" baseline="0" dirty="0" err="1" smtClean="0"/>
              <a:t>delaunay</a:t>
            </a:r>
            <a:r>
              <a:rPr lang="en-US" baseline="0" dirty="0" smtClean="0"/>
              <a:t> triangulation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6765-FFCA-47FB-97CD-1C29518BD7D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Triangulation: we are faster due</a:t>
            </a:r>
            <a:r>
              <a:rPr lang="en-US" baseline="0" dirty="0" smtClean="0"/>
              <a:t> to</a:t>
            </a:r>
            <a:r>
              <a:rPr lang="en-US" dirty="0" smtClean="0"/>
              <a:t> a more efficient point-location structure</a:t>
            </a:r>
          </a:p>
          <a:p>
            <a:r>
              <a:rPr lang="en-US" dirty="0" smtClean="0"/>
              <a:t>Refine: Galois-Refine does not include the time for computing triangle neighbors and initial bad triangles at the beginning (takes 10-15% of the overall time)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6765-FFCA-47FB-97CD-1C29518BD7D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LOG-LOG PLOT</a:t>
            </a:r>
          </a:p>
          <a:p>
            <a:r>
              <a:rPr lang="en-US" dirty="0" smtClean="0"/>
              <a:t>Mention STL sort by Sander’s research group in Germany – winner of many sorting benchmark contests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6765-FFCA-47FB-97CD-1C29518BD7D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FDEBEC-86E0-481A-A6A0-F5E64EEB7736}" type="slidenum">
              <a:rPr lang="en-US"/>
              <a:pPr/>
              <a:t>45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6075" y="531813"/>
            <a:ext cx="3498850" cy="2624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7858" y="3323246"/>
            <a:ext cx="7417179" cy="30857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Multithreaded Programming in Cilk Lecture 1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13, 2006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A8FC3-5608-4F6F-BAE4-7625235C7A6B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D0F16A-27C9-47DD-AC50-9BA1D465A611}" type="slidenum">
              <a:rPr lang="en-US"/>
              <a:pPr/>
              <a:t>46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6075" y="531813"/>
            <a:ext cx="3498850" cy="2624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7858" y="3323246"/>
            <a:ext cx="7417179" cy="30857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B26118-31DA-4F29-B0FC-536BDD72F9A2}" type="slidenum">
              <a:rPr lang="en-US"/>
              <a:pPr/>
              <a:t>48</a:t>
            </a:fld>
            <a:endParaRPr 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6075" y="531813"/>
            <a:ext cx="3498850" cy="2624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7858" y="3323246"/>
            <a:ext cx="7417179" cy="30857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CAC225-6A5E-4EEF-82DC-7A7190502C3E}" type="slidenum">
              <a:rPr lang="en-US"/>
              <a:pPr/>
              <a:t>49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6075" y="531813"/>
            <a:ext cx="3498850" cy="2624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7858" y="3323246"/>
            <a:ext cx="7417179" cy="30857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998928-B19E-40C0-BB77-20D8EBA37137}" type="slidenum">
              <a:rPr lang="en-US"/>
              <a:pPr/>
              <a:t>50</a:t>
            </a:fld>
            <a:endParaRPr lang="en-US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6075" y="531813"/>
            <a:ext cx="3498850" cy="2624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7858" y="3323246"/>
            <a:ext cx="7417179" cy="30857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F1CA3D-EB17-42BE-8FEC-61A487690764}" type="slidenum">
              <a:rPr lang="en-US"/>
              <a:pPr/>
              <a:t>51</a:t>
            </a:fld>
            <a:endParaRPr 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6075" y="531813"/>
            <a:ext cx="3498850" cy="2624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7858" y="3323246"/>
            <a:ext cx="7417179" cy="30857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14D117-3C5F-43CE-B52B-5E3940DC77CE}" type="slidenum">
              <a:rPr lang="en-US"/>
              <a:pPr/>
              <a:t>53</a:t>
            </a:fld>
            <a:endParaRPr lang="en-US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6075" y="531813"/>
            <a:ext cx="3498850" cy="2624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7858" y="3323246"/>
            <a:ext cx="7417179" cy="30857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212FBA-A87E-43FE-AD89-262E39BBC45F}" type="slidenum">
              <a:rPr lang="en-US"/>
              <a:pPr/>
              <a:t>54</a:t>
            </a:fld>
            <a:endParaRPr lang="en-US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6075" y="531813"/>
            <a:ext cx="3498850" cy="2624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7858" y="3323246"/>
            <a:ext cx="7417179" cy="30857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60A46-36CD-4ECB-90D1-486A487DB5EE}" type="slidenum">
              <a:rPr lang="en-US"/>
              <a:pPr/>
              <a:t>62</a:t>
            </a:fld>
            <a:endParaRPr lang="en-US"/>
          </a:p>
        </p:txBody>
      </p:sp>
      <p:sp>
        <p:nvSpPr>
          <p:cNvPr id="613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3379" name="Notes Placeholder 2"/>
          <p:cNvSpPr>
            <a:spLocks noGrp="1"/>
          </p:cNvSpPr>
          <p:nvPr>
            <p:ph type="body" idx="1"/>
          </p:nvPr>
        </p:nvSpPr>
        <p:spPr>
          <a:xfrm>
            <a:off x="927100" y="3324225"/>
            <a:ext cx="7416800" cy="3148013"/>
          </a:xfr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5251450" y="6646863"/>
            <a:ext cx="4017963" cy="349250"/>
          </a:xfrm>
          <a:prstGeom prst="rect">
            <a:avLst/>
          </a:prstGeom>
          <a:noFill/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E617E7F-8815-4CAE-BC56-55A1F8BB73C6}" type="slidenum">
              <a:rPr lang="en-US" sz="1200" b="0"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62</a:t>
            </a:fld>
            <a:endParaRPr lang="en-US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1’30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3D60-2F04-4B76-91F9-1272E40DCA3A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Describe rows (latency &amp;</a:t>
            </a:r>
            <a:r>
              <a:rPr lang="en-US" baseline="0" dirty="0" smtClean="0"/>
              <a:t> bandwidth, endurance, energy, density)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Comparing PCM and NAND flash, we see that (1) cache line (2) 2-orders of … lower latency, 3 orders of … higher endurance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3D60-2F04-4B76-91F9-1272E40DCA3A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Multithreaded Programming in Cilk Lecture 1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13, 2006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27E52-0F3D-414C-A19D-76C7CFBD21BA}" type="slidenum">
              <a:rPr lang="en-US"/>
              <a:pPr/>
              <a:t>7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density if produced</a:t>
            </a:r>
            <a:r>
              <a:rPr lang="en-US" baseline="0" dirty="0" smtClean="0"/>
              <a:t> for mass market; more scalable: it is still unknown if DRAM can scaled down to 20nm because of technology problems, 9nm PCM prototypes have been demonstrated.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3D60-2F04-4B76-91F9-1272E40DCA3A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more intuitive</a:t>
            </a:r>
            <a:r>
              <a:rPr lang="en-US" baseline="0" dirty="0" smtClean="0"/>
              <a:t> picture comparing the latencies; This is log scale from 10ns to 10ms;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3D60-2F04-4B76-91F9-1272E40DCA3A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can further reduce writes in software.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3D60-2F04-4B76-91F9-1272E40DCA3A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 to a level of abstraction, mention random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6765-FFCA-47FB-97CD-1C29518BD7D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Concerned</a:t>
            </a:r>
            <a:r>
              <a:rPr lang="en-US" baseline="0" dirty="0" smtClean="0"/>
              <a:t> about </a:t>
            </a:r>
            <a:r>
              <a:rPr lang="en-US" baseline="0" dirty="0" err="1" smtClean="0"/>
              <a:t>nondeterminism</a:t>
            </a:r>
            <a:r>
              <a:rPr lang="en-US" baseline="0" dirty="0" smtClean="0"/>
              <a:t> caused by scheduling orders and concurrency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6765-FFCA-47FB-97CD-1C29518BD7D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problems are inherently deterministic (once we fix the random numbers), but many parallel implementations make them so they are not deterministic. Mention</a:t>
            </a:r>
            <a:r>
              <a:rPr lang="en-US" baseline="0" dirty="0" smtClean="0"/>
              <a:t> next talk is about generating random numbers in parallel deterministically.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6765-FFCA-47FB-97CD-1C29518BD7D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 to a level of abstraction. Problems before</a:t>
            </a:r>
            <a:r>
              <a:rPr lang="en-US" baseline="0" dirty="0" smtClean="0"/>
              <a:t> might also be internally deterministic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6765-FFCA-47FB-97CD-1C29518BD7D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semantics: considering any sequential traversal of the control-flow</a:t>
            </a:r>
            <a:r>
              <a:rPr lang="en-US" baseline="0" dirty="0" smtClean="0"/>
              <a:t> DAG is sufficient for analyzing the correctness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6765-FFCA-47FB-97CD-1C29518BD7D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</a:t>
            </a:r>
            <a:r>
              <a:rPr lang="en-US" baseline="0" dirty="0" smtClean="0"/>
              <a:t> internal determinism is deterministic only with respect to operations at our level of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6765-FFCA-47FB-97CD-1C29518BD7D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7" descr="intel_rgb_1700"/>
          <p:cNvPicPr>
            <a:picLocks noChangeAspect="1" noChangeArrowheads="1"/>
          </p:cNvPicPr>
          <p:nvPr/>
        </p:nvPicPr>
        <p:blipFill>
          <a:blip r:embed="rId2" cstate="print"/>
          <a:srcRect l="13802" t="18047" r="13551" b="18378"/>
          <a:stretch>
            <a:fillRect/>
          </a:stretch>
        </p:blipFill>
        <p:spPr bwMode="auto">
          <a:xfrm>
            <a:off x="7396163" y="538163"/>
            <a:ext cx="1298575" cy="860425"/>
          </a:xfrm>
          <a:prstGeom prst="rect">
            <a:avLst/>
          </a:prstGeom>
          <a:noFill/>
        </p:spPr>
      </p:pic>
      <p:sp>
        <p:nvSpPr>
          <p:cNvPr id="4114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447800" y="1614488"/>
            <a:ext cx="7239000" cy="1311275"/>
          </a:xfrm>
        </p:spPr>
        <p:txBody>
          <a:bodyPr anchor="b">
            <a:spAutoFit/>
          </a:bodyPr>
          <a:lstStyle>
            <a:lvl1pPr algn="r"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87325"/>
            <a:ext cx="2286000" cy="6281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87325"/>
            <a:ext cx="6705600" cy="6281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071563"/>
            <a:ext cx="4318000" cy="539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00" y="1071563"/>
            <a:ext cx="4318000" cy="539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white">
          <a:xfrm>
            <a:off x="3175" y="6488113"/>
            <a:ext cx="9140825" cy="369887"/>
          </a:xfrm>
          <a:prstGeom prst="rect">
            <a:avLst/>
          </a:prstGeom>
          <a:solidFill>
            <a:srgbClr val="0860A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fld id="{F3D5CACF-0411-4E5C-B20A-1D96ABED938A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7325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071563"/>
            <a:ext cx="87884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727200" y="5761038"/>
            <a:ext cx="3908425" cy="920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endParaRPr lang="en-US" sz="600" b="0"/>
          </a:p>
        </p:txBody>
      </p:sp>
      <p:pic>
        <p:nvPicPr>
          <p:cNvPr id="1043" name="Picture 19" descr="intel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black">
          <a:xfrm>
            <a:off x="8478838" y="6513513"/>
            <a:ext cx="506412" cy="363537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100013" y="6583680"/>
            <a:ext cx="2231707" cy="20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l"/>
            <a:r>
              <a:rPr lang="en-US" sz="1200" b="0" dirty="0" smtClean="0">
                <a:solidFill>
                  <a:schemeClr val="bg1"/>
                </a:solidFill>
              </a:rPr>
              <a:t>© Phillip B. Gibbons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algn="l" rtl="0" fontAlgn="base">
        <a:spcBef>
          <a:spcPct val="6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246063" indent="-244475" algn="l" rtl="0" fontAlgn="base">
        <a:spcBef>
          <a:spcPct val="40000"/>
        </a:spcBef>
        <a:spcAft>
          <a:spcPct val="0"/>
        </a:spcAft>
        <a:buSzPct val="125000"/>
        <a:buFont typeface="Times" pitchFamily="18" charset="0"/>
        <a:buChar char="•"/>
        <a:defRPr sz="2400" b="1">
          <a:solidFill>
            <a:schemeClr val="tx1"/>
          </a:solidFill>
          <a:latin typeface="+mn-lt"/>
        </a:defRPr>
      </a:lvl2pPr>
      <a:lvl3pPr marL="571500" indent="-3238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folHlink"/>
          </a:solidFill>
          <a:latin typeface="+mn-lt"/>
        </a:defRPr>
      </a:lvl3pPr>
      <a:lvl4pPr marL="725488" indent="-1524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 b="1">
          <a:solidFill>
            <a:schemeClr val="tx1"/>
          </a:solidFill>
          <a:latin typeface="+mn-lt"/>
        </a:defRPr>
      </a:lvl4pPr>
      <a:lvl5pPr marL="11366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5pPr>
      <a:lvl6pPr marL="15938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6pPr>
      <a:lvl7pPr marL="20510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7pPr>
      <a:lvl8pPr marL="25082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8pPr>
      <a:lvl9pPr marL="29654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12263"/>
            <a:ext cx="8878888" cy="2400657"/>
          </a:xfrm>
        </p:spPr>
        <p:txBody>
          <a:bodyPr/>
          <a:lstStyle/>
          <a:p>
            <a:r>
              <a:rPr lang="en-US" sz="3600" dirty="0" smtClean="0"/>
              <a:t>Multi-core Computing</a:t>
            </a:r>
            <a:br>
              <a:rPr lang="en-US" sz="3600" dirty="0" smtClean="0"/>
            </a:br>
            <a:r>
              <a:rPr lang="en-US" sz="3600" dirty="0" smtClean="0"/>
              <a:t>Lecture 3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3200" b="0" dirty="0" smtClean="0"/>
              <a:t>MADALGO Summer School 2012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Algorithms for Modern Parallel and Distributed Models </a:t>
            </a:r>
            <a:endParaRPr lang="en-US" sz="3600" b="0" dirty="0"/>
          </a:p>
        </p:txBody>
      </p:sp>
      <p:sp>
        <p:nvSpPr>
          <p:cNvPr id="610310" name="Text Box 6"/>
          <p:cNvSpPr txBox="1">
            <a:spLocks noChangeArrowheads="1"/>
          </p:cNvSpPr>
          <p:nvPr/>
        </p:nvSpPr>
        <p:spPr bwMode="auto">
          <a:xfrm>
            <a:off x="4395788" y="4878388"/>
            <a:ext cx="4422775" cy="16764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800" dirty="0"/>
              <a:t>Phillip B. Gibbons</a:t>
            </a:r>
          </a:p>
          <a:p>
            <a:pPr algn="r"/>
            <a:r>
              <a:rPr lang="en-US" sz="2800" dirty="0"/>
              <a:t>Intel Labs Pittsburgh</a:t>
            </a:r>
          </a:p>
          <a:p>
            <a:pPr algn="r"/>
            <a:endParaRPr lang="en-US" dirty="0"/>
          </a:p>
          <a:p>
            <a:pPr algn="r"/>
            <a:r>
              <a:rPr lang="en-US" b="0" dirty="0" smtClean="0"/>
              <a:t>August 22, 2012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3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903922"/>
            <a:ext cx="8788400" cy="5618797"/>
          </a:xfrm>
        </p:spPr>
        <p:txBody>
          <a:bodyPr/>
          <a:lstStyle/>
          <a:p>
            <a:r>
              <a:rPr lang="en-US" dirty="0" smtClean="0"/>
              <a:t> Cilk++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Internally-Deterministic Algorithms</a:t>
            </a:r>
          </a:p>
          <a:p>
            <a:r>
              <a:rPr lang="en-US" dirty="0" smtClean="0"/>
              <a:t> Priority-write Primitive</a:t>
            </a:r>
          </a:p>
          <a:p>
            <a:r>
              <a:rPr lang="en-US" dirty="0" smtClean="0"/>
              <a:t> Work Stealing Beyond Nested Parallelism</a:t>
            </a:r>
          </a:p>
          <a:p>
            <a:r>
              <a:rPr lang="en-US" dirty="0" smtClean="0"/>
              <a:t> Other Extensions</a:t>
            </a:r>
          </a:p>
          <a:p>
            <a:pPr lvl="2"/>
            <a:r>
              <a:rPr lang="en-US" dirty="0" smtClean="0"/>
              <a:t>False Sharing</a:t>
            </a:r>
          </a:p>
          <a:p>
            <a:pPr lvl="2"/>
            <a:r>
              <a:rPr lang="en-US" dirty="0" smtClean="0"/>
              <a:t>Work Stealing under Multiprogramming </a:t>
            </a:r>
          </a:p>
          <a:p>
            <a:r>
              <a:rPr lang="en-US" dirty="0" smtClean="0"/>
              <a:t> Emerging Memory Technologies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Nondeterminism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5013325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Concerned about </a:t>
            </a:r>
            <a:r>
              <a:rPr lang="en-US" dirty="0" err="1" smtClean="0">
                <a:sym typeface="Wingdings" pitchFamily="2" charset="2"/>
              </a:rPr>
              <a:t>nondeterminism</a:t>
            </a:r>
            <a:r>
              <a:rPr lang="en-US" dirty="0" smtClean="0">
                <a:sym typeface="Wingdings" pitchFamily="2" charset="2"/>
              </a:rPr>
              <a:t> due to parallel scheduling orders and concurrency</a:t>
            </a:r>
          </a:p>
        </p:txBody>
      </p:sp>
      <p:pic>
        <p:nvPicPr>
          <p:cNvPr id="175107" name="Picture 3" descr="C:\Users\Julian\Desktop\determ slides\random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84325"/>
            <a:ext cx="2971800" cy="2971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0" y="-167739"/>
            <a:ext cx="2590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dirty="0" smtClean="0">
                <a:solidFill>
                  <a:srgbClr val="FF0000">
                    <a:alpha val="60000"/>
                  </a:srgbClr>
                </a:solidFill>
              </a:rPr>
              <a:t>X</a:t>
            </a:r>
            <a:endParaRPr lang="en-US" sz="40000" dirty="0">
              <a:solidFill>
                <a:srgbClr val="FF0000">
                  <a:alpha val="60000"/>
                </a:srgbClr>
              </a:solidFill>
            </a:endParaRPr>
          </a:p>
        </p:txBody>
      </p:sp>
      <p:pic>
        <p:nvPicPr>
          <p:cNvPr id="175106" name="Picture 2" descr="C:\Users\Julian\Desktop\determ slides\Freewill_vs._Determini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736725"/>
            <a:ext cx="3238500" cy="2590800"/>
          </a:xfrm>
          <a:prstGeom prst="rect">
            <a:avLst/>
          </a:prstGeom>
          <a:noFill/>
        </p:spPr>
      </p:pic>
      <p:pic>
        <p:nvPicPr>
          <p:cNvPr id="87042" name="Picture 2" descr="C:\Users\Julian\Desktop\determ slides\chp_venn_diagr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60525"/>
            <a:ext cx="3084390" cy="27813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943600" y="-167739"/>
            <a:ext cx="2590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dirty="0" smtClean="0">
                <a:solidFill>
                  <a:srgbClr val="FF0000">
                    <a:alpha val="60000"/>
                  </a:srgbClr>
                </a:solidFill>
              </a:rPr>
              <a:t>X</a:t>
            </a:r>
            <a:endParaRPr lang="en-US" sz="40000" dirty="0">
              <a:solidFill>
                <a:srgbClr val="FF0000">
                  <a:alpha val="6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-91539"/>
            <a:ext cx="2590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dirty="0" smtClean="0">
                <a:solidFill>
                  <a:srgbClr val="FF0000">
                    <a:alpha val="60000"/>
                  </a:srgbClr>
                </a:solidFill>
              </a:rPr>
              <a:t>X</a:t>
            </a:r>
            <a:endParaRPr lang="en-US" sz="40000" dirty="0">
              <a:solidFill>
                <a:srgbClr val="FF0000">
                  <a:alpha val="6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9440" y="6581001"/>
            <a:ext cx="2744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Slides adapted from J. </a:t>
            </a:r>
            <a:r>
              <a:rPr lang="en-US" sz="1200" dirty="0" err="1" smtClean="0">
                <a:solidFill>
                  <a:schemeClr val="bg1"/>
                </a:solidFill>
              </a:rPr>
              <a:t>Shun’s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Nondeterminism</a:t>
            </a:r>
            <a:r>
              <a:rPr lang="en-US" dirty="0" smtClean="0"/>
              <a:t> is problematic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021080"/>
            <a:ext cx="3886200" cy="4525963"/>
          </a:xfrm>
        </p:spPr>
        <p:txBody>
          <a:bodyPr/>
          <a:lstStyle/>
          <a:p>
            <a:r>
              <a:rPr lang="en-US" dirty="0" smtClean="0"/>
              <a:t> Debugging is painful</a:t>
            </a:r>
          </a:p>
          <a:p>
            <a:r>
              <a:rPr lang="en-US" dirty="0" smtClean="0"/>
              <a:t> Hard to reason </a:t>
            </a:r>
            <a:br>
              <a:rPr lang="en-US" dirty="0" smtClean="0"/>
            </a:br>
            <a:r>
              <a:rPr lang="en-US" dirty="0" smtClean="0"/>
              <a:t>   about code</a:t>
            </a:r>
          </a:p>
          <a:p>
            <a:r>
              <a:rPr lang="en-US" dirty="0" smtClean="0"/>
              <a:t> Formal verification</a:t>
            </a:r>
            <a:br>
              <a:rPr lang="en-US" dirty="0" smtClean="0"/>
            </a:br>
            <a:r>
              <a:rPr lang="en-US" dirty="0" smtClean="0"/>
              <a:t>   is hard</a:t>
            </a:r>
          </a:p>
          <a:p>
            <a:r>
              <a:rPr lang="en-US" dirty="0" smtClean="0"/>
              <a:t> Hard to measure</a:t>
            </a:r>
            <a:br>
              <a:rPr lang="en-US" dirty="0" smtClean="0"/>
            </a:br>
            <a:r>
              <a:rPr lang="en-US" dirty="0" smtClean="0"/>
              <a:t>   performance</a:t>
            </a:r>
            <a:endParaRPr lang="en-US" dirty="0"/>
          </a:p>
        </p:txBody>
      </p:sp>
      <p:pic>
        <p:nvPicPr>
          <p:cNvPr id="84994" name="Picture 2" descr="C:\Users\jshun\Desktop\determ slides\pulling-hair-o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44880"/>
            <a:ext cx="2616622" cy="2438400"/>
          </a:xfrm>
          <a:prstGeom prst="rect">
            <a:avLst/>
          </a:prstGeom>
          <a:noFill/>
        </p:spPr>
      </p:pic>
      <p:pic>
        <p:nvPicPr>
          <p:cNvPr id="84995" name="Picture 3" descr="C:\Users\jshun\Desktop\determ slides\computerwindowp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8214" y="3602355"/>
            <a:ext cx="2404186" cy="28289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2880" y="4940201"/>
            <a:ext cx="4541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“Insanity: doing the same thing over and over again and expecting different results.”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	      - Albert Einstein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Inherently Deterministic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84632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 Wide coverage of real-world non-numeric</a:t>
            </a:r>
            <a:br>
              <a:rPr lang="en-US" dirty="0" smtClean="0"/>
            </a:br>
            <a:r>
              <a:rPr lang="en-US" dirty="0" smtClean="0"/>
              <a:t>    problems</a:t>
            </a:r>
          </a:p>
          <a:p>
            <a:r>
              <a:rPr lang="en-US" dirty="0" smtClean="0"/>
              <a:t> Random numbers can be deterministic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7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37348" y="899160"/>
          <a:ext cx="7492252" cy="34784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46126"/>
                <a:gridCol w="3746126"/>
              </a:tblGrid>
              <a:tr h="456954">
                <a:tc>
                  <a:txBody>
                    <a:bodyPr/>
                    <a:lstStyle/>
                    <a:p>
                      <a:r>
                        <a:rPr lang="en-US" sz="2300" b="0" dirty="0" smtClean="0"/>
                        <a:t>Breadth first search</a:t>
                      </a:r>
                      <a:endParaRPr lang="en-US" sz="2300" b="0" dirty="0"/>
                    </a:p>
                  </a:txBody>
                  <a:tcPr marL="112384" marR="112384" marT="56191" marB="56191"/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/>
                        <a:t>Spanning forest</a:t>
                      </a:r>
                      <a:endParaRPr lang="en-US" sz="2300" b="0" dirty="0"/>
                    </a:p>
                  </a:txBody>
                  <a:tcPr marL="112384" marR="112384" marT="56191" marB="56191"/>
                </a:tc>
              </a:tr>
              <a:tr h="801525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Suffix array</a:t>
                      </a:r>
                      <a:endParaRPr lang="en-US" sz="2300" dirty="0"/>
                    </a:p>
                  </a:txBody>
                  <a:tcPr marL="112384" marR="112384" marT="56191" marB="5619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/>
                        <a:t>Minimum spanning forest</a:t>
                      </a:r>
                    </a:p>
                  </a:txBody>
                  <a:tcPr marL="112384" marR="112384" marT="56191" marB="56191"/>
                </a:tc>
              </a:tr>
              <a:tr h="801525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Remove duplicates</a:t>
                      </a:r>
                      <a:endParaRPr lang="en-US" sz="2300" dirty="0"/>
                    </a:p>
                  </a:txBody>
                  <a:tcPr marL="112384" marR="112384" marT="56191" marB="56191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Maximal Independent set</a:t>
                      </a:r>
                      <a:endParaRPr lang="en-US" sz="2300" dirty="0"/>
                    </a:p>
                  </a:txBody>
                  <a:tcPr marL="112384" marR="112384" marT="56191" marB="56191"/>
                </a:tc>
              </a:tr>
              <a:tr h="456954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Comparison sort</a:t>
                      </a:r>
                      <a:endParaRPr lang="en-US" sz="2300" dirty="0"/>
                    </a:p>
                  </a:txBody>
                  <a:tcPr marL="112384" marR="112384" marT="56191" marB="56191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K-nearest neighbors</a:t>
                      </a:r>
                      <a:endParaRPr lang="en-US" sz="2300" dirty="0"/>
                    </a:p>
                  </a:txBody>
                  <a:tcPr marL="112384" marR="112384" marT="56191" marB="56191"/>
                </a:tc>
              </a:tr>
              <a:tr h="456954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N-body</a:t>
                      </a:r>
                      <a:endParaRPr lang="en-US" sz="2300" dirty="0"/>
                    </a:p>
                  </a:txBody>
                  <a:tcPr marL="112384" marR="112384" marT="56191" marB="56191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Triangle ray intersect</a:t>
                      </a:r>
                      <a:endParaRPr lang="en-US" sz="2300" dirty="0"/>
                    </a:p>
                  </a:txBody>
                  <a:tcPr marL="112384" marR="112384" marT="56191" marB="56191"/>
                </a:tc>
              </a:tr>
              <a:tr h="456954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Delaunay triangulation</a:t>
                      </a:r>
                      <a:endParaRPr lang="en-US" sz="2300" dirty="0"/>
                    </a:p>
                  </a:txBody>
                  <a:tcPr marL="112384" marR="112384" marT="56191" marB="56191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Delaunay refinement</a:t>
                      </a:r>
                      <a:endParaRPr lang="en-US" sz="2300" dirty="0"/>
                    </a:p>
                  </a:txBody>
                  <a:tcPr marL="112384" marR="112384" marT="56191" marB="5619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"/>
            <a:ext cx="9144000" cy="716280"/>
          </a:xfrm>
        </p:spPr>
        <p:txBody>
          <a:bodyPr>
            <a:normAutofit/>
          </a:bodyPr>
          <a:lstStyle/>
          <a:p>
            <a:r>
              <a:rPr lang="en-US" dirty="0" smtClean="0"/>
              <a:t>External vs. Internal Determinism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9080" y="1295400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 External: same input </a:t>
            </a:r>
            <a:r>
              <a:rPr lang="en-US" dirty="0" smtClean="0">
                <a:sym typeface="Wingdings" pitchFamily="2" charset="2"/>
              </a:rPr>
              <a:t> same result</a:t>
            </a:r>
            <a:endParaRPr lang="en-US" dirty="0" smtClean="0"/>
          </a:p>
          <a:p>
            <a:r>
              <a:rPr lang="en-US" dirty="0" smtClean="0"/>
              <a:t> Internal: same input </a:t>
            </a:r>
            <a:r>
              <a:rPr lang="en-US" dirty="0" smtClean="0">
                <a:sym typeface="Wingdings" pitchFamily="2" charset="2"/>
              </a:rPr>
              <a:t> same intermediate states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                                      &amp; same 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 Determinism </a:t>
            </a:r>
            <a:br>
              <a:rPr lang="en-US" dirty="0" smtClean="0"/>
            </a:br>
            <a:r>
              <a:rPr lang="en-US" sz="2200" b="0" dirty="0" smtClean="0"/>
              <a:t>[Netzer, Miller ’92]</a:t>
            </a:r>
            <a:endParaRPr lang="en-US" sz="2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509077"/>
            <a:ext cx="6019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 </a:t>
            </a:r>
            <a:r>
              <a:rPr lang="en-US" sz="2600" u="sng" dirty="0" smtClean="0">
                <a:solidFill>
                  <a:srgbClr val="FF0000"/>
                </a:solidFill>
              </a:rPr>
              <a:t>Trace</a:t>
            </a:r>
            <a:r>
              <a:rPr lang="en-US" sz="2600" dirty="0" smtClean="0">
                <a:solidFill>
                  <a:srgbClr val="FF0000"/>
                </a:solidFill>
              </a:rPr>
              <a:t>:</a:t>
            </a:r>
            <a:r>
              <a:rPr lang="en-US" sz="2600" dirty="0" smtClean="0"/>
              <a:t> a computation’s final</a:t>
            </a:r>
            <a:br>
              <a:rPr lang="en-US" sz="2600" dirty="0" smtClean="0"/>
            </a:br>
            <a:r>
              <a:rPr lang="en-US" sz="2600" dirty="0" smtClean="0"/>
              <a:t>   state, intermediate states,</a:t>
            </a:r>
            <a:br>
              <a:rPr lang="en-US" sz="2600" dirty="0" smtClean="0"/>
            </a:br>
            <a:r>
              <a:rPr lang="en-US" sz="2600" dirty="0" smtClean="0"/>
              <a:t>   and control-flow DAG</a:t>
            </a:r>
          </a:p>
          <a:p>
            <a:endParaRPr lang="en-US" sz="2200" dirty="0" smtClean="0"/>
          </a:p>
          <a:p>
            <a:r>
              <a:rPr lang="en-US" sz="2800" dirty="0" smtClean="0"/>
              <a:t> </a:t>
            </a:r>
            <a:r>
              <a:rPr lang="en-US" sz="2600" u="sng" dirty="0" smtClean="0">
                <a:solidFill>
                  <a:srgbClr val="FF0000"/>
                </a:solidFill>
              </a:rPr>
              <a:t>Internally deterministic</a:t>
            </a:r>
            <a:r>
              <a:rPr lang="en-US" sz="2600" dirty="0" smtClean="0">
                <a:solidFill>
                  <a:srgbClr val="FF0000"/>
                </a:solidFill>
              </a:rPr>
              <a:t>: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  for any fixed input, all </a:t>
            </a:r>
            <a:br>
              <a:rPr lang="en-US" sz="2600" dirty="0" smtClean="0"/>
            </a:br>
            <a:r>
              <a:rPr lang="en-US" sz="2600" dirty="0" smtClean="0"/>
              <a:t>   possible executions result</a:t>
            </a:r>
            <a:br>
              <a:rPr lang="en-US" sz="2600" dirty="0" smtClean="0"/>
            </a:br>
            <a:r>
              <a:rPr lang="en-US" sz="2600" dirty="0" smtClean="0"/>
              <a:t>   in equivalent traces (w.r.t.</a:t>
            </a:r>
            <a:br>
              <a:rPr lang="en-US" sz="2600" dirty="0" smtClean="0"/>
            </a:br>
            <a:r>
              <a:rPr lang="en-US" sz="2600" dirty="0" smtClean="0"/>
              <a:t>   some level of abstraction)</a:t>
            </a:r>
          </a:p>
          <a:p>
            <a:pPr lvl="2"/>
            <a:r>
              <a:rPr lang="en-US" dirty="0" smtClean="0"/>
              <a:t>Also implies external determinism </a:t>
            </a:r>
          </a:p>
          <a:p>
            <a:pPr lvl="2"/>
            <a:r>
              <a:rPr lang="en-US" dirty="0" smtClean="0"/>
              <a:t>Provides sequential semantics</a:t>
            </a:r>
          </a:p>
        </p:txBody>
      </p:sp>
      <p:pic>
        <p:nvPicPr>
          <p:cNvPr id="6" name="Picture 5" descr="C:\Users\jshun\Desktop\determ slides\trac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4080" y="2129580"/>
            <a:ext cx="3139440" cy="374152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381034" y="1310640"/>
            <a:ext cx="1229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Trace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5837" y="1630680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↓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"/>
            <a:ext cx="9144000" cy="792480"/>
          </a:xfrm>
        </p:spPr>
        <p:txBody>
          <a:bodyPr>
            <a:normAutofit/>
          </a:bodyPr>
          <a:lstStyle/>
          <a:p>
            <a:r>
              <a:rPr lang="en-US" dirty="0" smtClean="0"/>
              <a:t>Internally deterministic?</a:t>
            </a:r>
            <a:endParaRPr lang="en-US" dirty="0"/>
          </a:p>
        </p:txBody>
      </p:sp>
      <p:pic>
        <p:nvPicPr>
          <p:cNvPr id="1026" name="Picture 2" descr="C:\Users\jshun\Desktop\determ slides\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617" y="685800"/>
            <a:ext cx="4979952" cy="3149316"/>
          </a:xfrm>
          <a:prstGeom prst="rect">
            <a:avLst/>
          </a:prstGeom>
          <a:noFill/>
        </p:spPr>
      </p:pic>
      <p:pic>
        <p:nvPicPr>
          <p:cNvPr id="2050" name="Picture 2" descr="C:\Users\jshun\Desktop\determ slides\fi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500" y="2962275"/>
            <a:ext cx="6286500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Commutative + Nested Parallel  </a:t>
            </a:r>
            <a:br>
              <a:rPr lang="en-US" sz="3600" dirty="0" smtClean="0"/>
            </a:br>
            <a:r>
              <a:rPr lang="en-US" sz="3600" dirty="0" smtClean="0">
                <a:sym typeface="Wingdings" pitchFamily="2" charset="2"/>
              </a:rPr>
              <a:t> </a:t>
            </a:r>
            <a:r>
              <a:rPr lang="en-US" sz="3600" dirty="0" smtClean="0"/>
              <a:t>Internal Determinism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0" dirty="0" smtClean="0"/>
              <a:t>[Steele ‘90]</a:t>
            </a:r>
            <a:endParaRPr lang="en-US" sz="33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798637"/>
            <a:ext cx="893064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 Commutativity</a:t>
            </a:r>
          </a:p>
          <a:p>
            <a:pPr lvl="2"/>
            <a:r>
              <a:rPr lang="en-US" sz="2000" dirty="0" smtClean="0"/>
              <a:t>[Steele ’90] </a:t>
            </a:r>
            <a:r>
              <a:rPr lang="en-US" dirty="0" smtClean="0"/>
              <a:t>define it in terms of memory operations</a:t>
            </a:r>
          </a:p>
          <a:p>
            <a:pPr lvl="2"/>
            <a:r>
              <a:rPr lang="en-US" sz="2000" dirty="0" smtClean="0"/>
              <a:t>[Cheng et al. ’98] </a:t>
            </a:r>
            <a:r>
              <a:rPr lang="en-US" dirty="0" smtClean="0"/>
              <a:t>extend it to critical regions</a:t>
            </a:r>
          </a:p>
          <a:p>
            <a:pPr lvl="2"/>
            <a:r>
              <a:rPr lang="en-US" dirty="0" smtClean="0"/>
              <a:t>Two operations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commute if </a:t>
            </a:r>
            <a:r>
              <a:rPr lang="en-US" i="1" dirty="0" smtClean="0"/>
              <a:t>f ◦ g </a:t>
            </a:r>
            <a:r>
              <a:rPr lang="en-US" dirty="0" smtClean="0"/>
              <a:t>and </a:t>
            </a:r>
            <a:r>
              <a:rPr lang="en-US" i="1" dirty="0" smtClean="0"/>
              <a:t>g ◦ f </a:t>
            </a:r>
            <a:r>
              <a:rPr lang="en-US" dirty="0" smtClean="0"/>
              <a:t>have same final state and same return values</a:t>
            </a:r>
          </a:p>
          <a:p>
            <a:r>
              <a:rPr lang="en-US" dirty="0" smtClean="0"/>
              <a:t> We look at commutativity in terms of arbitrary</a:t>
            </a:r>
            <a:br>
              <a:rPr lang="en-US" dirty="0" smtClean="0"/>
            </a:br>
            <a:r>
              <a:rPr lang="en-US" dirty="0" smtClean="0"/>
              <a:t>   abstraction by introducing  “commutative     </a:t>
            </a:r>
            <a:br>
              <a:rPr lang="en-US" dirty="0" smtClean="0"/>
            </a:br>
            <a:r>
              <a:rPr lang="en-US" dirty="0" smtClean="0"/>
              <a:t>   building blocks”</a:t>
            </a:r>
          </a:p>
          <a:p>
            <a:r>
              <a:rPr lang="en-US" dirty="0" smtClean="0"/>
              <a:t> We use commutativity strictly to get deterministic </a:t>
            </a:r>
            <a:br>
              <a:rPr lang="en-US" dirty="0" smtClean="0"/>
            </a:br>
            <a:r>
              <a:rPr lang="en-US" dirty="0" smtClean="0"/>
              <a:t>    behavior, but there are other uses…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Approaches to Determinism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Determinism via </a:t>
            </a:r>
          </a:p>
          <a:p>
            <a:pPr lvl="1"/>
            <a:r>
              <a:rPr lang="en-US" dirty="0" smtClean="0"/>
              <a:t>Hardware mechanisms </a:t>
            </a:r>
            <a:r>
              <a:rPr lang="en-US" sz="2000" b="0" dirty="0" smtClean="0"/>
              <a:t>[</a:t>
            </a:r>
            <a:r>
              <a:rPr lang="en-US" sz="2000" b="0" dirty="0" err="1" smtClean="0"/>
              <a:t>Devietti</a:t>
            </a:r>
            <a:r>
              <a:rPr lang="en-US" sz="2000" b="0" dirty="0" smtClean="0"/>
              <a:t> et al. ‘11, </a:t>
            </a:r>
            <a:br>
              <a:rPr lang="en-US" sz="2000" b="0" dirty="0" smtClean="0"/>
            </a:br>
            <a:r>
              <a:rPr lang="en-US" sz="2000" b="0" dirty="0" smtClean="0"/>
              <a:t> </a:t>
            </a:r>
            <a:r>
              <a:rPr lang="en-US" sz="2000" b="0" dirty="0" err="1" smtClean="0"/>
              <a:t>Hower</a:t>
            </a:r>
            <a:r>
              <a:rPr lang="en-US" sz="2000" b="0" dirty="0" smtClean="0"/>
              <a:t> et al. ‘11]</a:t>
            </a:r>
            <a:endParaRPr lang="en-US" b="0" dirty="0" smtClean="0"/>
          </a:p>
          <a:p>
            <a:pPr lvl="1"/>
            <a:r>
              <a:rPr lang="en-US" dirty="0" smtClean="0"/>
              <a:t>Runtime systems and compilers </a:t>
            </a:r>
            <a:r>
              <a:rPr lang="en-US" sz="2000" b="0" dirty="0" smtClean="0"/>
              <a:t>[</a:t>
            </a:r>
            <a:r>
              <a:rPr lang="en-US" sz="2000" b="0" dirty="0" err="1" smtClean="0"/>
              <a:t>Bergan</a:t>
            </a:r>
            <a:r>
              <a:rPr lang="en-US" sz="2000" b="0" dirty="0" smtClean="0"/>
              <a:t> et al. ‘10,  </a:t>
            </a:r>
            <a:br>
              <a:rPr lang="en-US" sz="2000" b="0" dirty="0" smtClean="0"/>
            </a:br>
            <a:r>
              <a:rPr lang="en-US" sz="2000" b="0" dirty="0" smtClean="0"/>
              <a:t> Berger et al. ‘09, </a:t>
            </a:r>
            <a:r>
              <a:rPr lang="en-US" sz="2000" b="0" dirty="0" err="1" smtClean="0"/>
              <a:t>Olszewski</a:t>
            </a:r>
            <a:r>
              <a:rPr lang="en-US" sz="2000" b="0" dirty="0" smtClean="0"/>
              <a:t> et al. ‘09, Yu and </a:t>
            </a:r>
            <a:r>
              <a:rPr lang="en-US" sz="2000" b="0" dirty="0" err="1" smtClean="0"/>
              <a:t>Narayanasamy</a:t>
            </a:r>
            <a:r>
              <a:rPr lang="en-US" sz="2000" b="0" dirty="0" smtClean="0"/>
              <a:t> ‘09]</a:t>
            </a:r>
            <a:endParaRPr lang="en-US" b="0" dirty="0" smtClean="0"/>
          </a:p>
          <a:p>
            <a:pPr lvl="1"/>
            <a:r>
              <a:rPr lang="en-US" dirty="0" smtClean="0"/>
              <a:t>Operating systems </a:t>
            </a:r>
            <a:r>
              <a:rPr lang="en-US" sz="2000" b="0" dirty="0" smtClean="0"/>
              <a:t>[</a:t>
            </a:r>
            <a:r>
              <a:rPr lang="en-US" sz="2000" b="0" dirty="0" err="1" smtClean="0"/>
              <a:t>Bergan</a:t>
            </a:r>
            <a:r>
              <a:rPr lang="en-US" sz="2000" b="0" dirty="0" smtClean="0"/>
              <a:t> et al. ‘10]</a:t>
            </a:r>
            <a:endParaRPr lang="en-US" b="0" dirty="0" smtClean="0"/>
          </a:p>
          <a:p>
            <a:pPr lvl="1"/>
            <a:r>
              <a:rPr lang="en-US" dirty="0" smtClean="0"/>
              <a:t>Programming languages/frameworks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000" b="0" dirty="0" smtClean="0"/>
              <a:t>[</a:t>
            </a:r>
            <a:r>
              <a:rPr lang="en-US" sz="2000" b="0" dirty="0" err="1" smtClean="0"/>
              <a:t>Bocchino</a:t>
            </a:r>
            <a:r>
              <a:rPr lang="en-US" sz="2000" b="0" dirty="0" smtClean="0"/>
              <a:t> et al. ‘09]</a:t>
            </a:r>
            <a:endParaRPr lang="en-US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Commutative Building Blocks</a:t>
            </a:r>
            <a:br>
              <a:rPr lang="en-US" dirty="0" smtClean="0"/>
            </a:br>
            <a:r>
              <a:rPr lang="en-US" sz="2000" b="0" dirty="0" smtClean="0"/>
              <a:t>[Blelloch, Fineman, G, Shun ‘12]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208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Priority write</a:t>
            </a:r>
          </a:p>
          <a:p>
            <a:pPr lvl="2"/>
            <a:r>
              <a:rPr lang="en-US" dirty="0" err="1" smtClean="0"/>
              <a:t>pwrite</a:t>
            </a:r>
            <a:r>
              <a:rPr lang="en-US" dirty="0" smtClean="0"/>
              <a:t>, read</a:t>
            </a:r>
          </a:p>
          <a:p>
            <a:r>
              <a:rPr lang="en-US" dirty="0" smtClean="0"/>
              <a:t> Priority reserve</a:t>
            </a:r>
          </a:p>
          <a:p>
            <a:pPr lvl="2"/>
            <a:r>
              <a:rPr lang="en-US" dirty="0" smtClean="0"/>
              <a:t>reserve, check, </a:t>
            </a:r>
            <a:r>
              <a:rPr lang="en-US" dirty="0" err="1" smtClean="0"/>
              <a:t>checkReset</a:t>
            </a:r>
            <a:endParaRPr lang="en-US" dirty="0" smtClean="0"/>
          </a:p>
          <a:p>
            <a:r>
              <a:rPr lang="en-US" dirty="0" smtClean="0"/>
              <a:t> Dynamic map</a:t>
            </a:r>
          </a:p>
          <a:p>
            <a:pPr lvl="2"/>
            <a:r>
              <a:rPr lang="en-US" dirty="0" smtClean="0"/>
              <a:t>insert, delete, elements</a:t>
            </a:r>
          </a:p>
          <a:p>
            <a:r>
              <a:rPr lang="en-US" dirty="0" smtClean="0"/>
              <a:t> Disjoint set</a:t>
            </a:r>
          </a:p>
          <a:p>
            <a:pPr lvl="2"/>
            <a:r>
              <a:rPr lang="en-US" dirty="0" smtClean="0"/>
              <a:t>find, link</a:t>
            </a:r>
          </a:p>
          <a:p>
            <a:r>
              <a:rPr lang="en-US" dirty="0" smtClean="0"/>
              <a:t> At this level of abstraction, </a:t>
            </a:r>
            <a:br>
              <a:rPr lang="en-US" dirty="0" smtClean="0"/>
            </a:br>
            <a:r>
              <a:rPr lang="en-US" dirty="0" smtClean="0"/>
              <a:t>      reads commute with reads &amp; </a:t>
            </a:r>
            <a:br>
              <a:rPr lang="en-US" dirty="0" smtClean="0"/>
            </a:br>
            <a:r>
              <a:rPr lang="en-US" dirty="0" smtClean="0"/>
              <a:t>      updates commute with updates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1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Computing Lectures: </a:t>
            </a:r>
            <a:br>
              <a:rPr lang="en-US" dirty="0" smtClean="0"/>
            </a:br>
            <a:r>
              <a:rPr lang="en-US" b="0" dirty="0" smtClean="0"/>
              <a:t>Progress-to-date on Key Open Questions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704340"/>
            <a:ext cx="8788400" cy="3614420"/>
          </a:xfrm>
        </p:spPr>
        <p:txBody>
          <a:bodyPr/>
          <a:lstStyle/>
          <a:p>
            <a:r>
              <a:rPr lang="en-US" dirty="0" smtClean="0"/>
              <a:t> How to formally model multi-core hierarchies?</a:t>
            </a:r>
          </a:p>
          <a:p>
            <a:r>
              <a:rPr lang="en-US" dirty="0" smtClean="0"/>
              <a:t> What is the Algorithm Designer’s model?</a:t>
            </a:r>
          </a:p>
          <a:p>
            <a:r>
              <a:rPr lang="en-US" dirty="0" smtClean="0"/>
              <a:t> What runtime task scheduler should be used?</a:t>
            </a:r>
          </a:p>
          <a:p>
            <a:r>
              <a:rPr lang="en-US" dirty="0" smtClean="0"/>
              <a:t> What are the new algorithmic techniques?</a:t>
            </a:r>
          </a:p>
          <a:p>
            <a:r>
              <a:rPr lang="en-US" dirty="0" smtClean="0"/>
              <a:t> How do the algorithms perform in practice?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Dynamic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Using hashing:</a:t>
            </a:r>
          </a:p>
          <a:p>
            <a:pPr lvl="1"/>
            <a:r>
              <a:rPr lang="en-US" dirty="0" smtClean="0"/>
              <a:t>Based on generic hash and comparison</a:t>
            </a:r>
          </a:p>
          <a:p>
            <a:pPr lvl="1"/>
            <a:r>
              <a:rPr lang="en-US" dirty="0" smtClean="0"/>
              <a:t>Problem: representation can depend on ordering. Also on which redundant element is kept.</a:t>
            </a:r>
          </a:p>
          <a:p>
            <a:pPr lvl="1"/>
            <a:r>
              <a:rPr lang="en-US" dirty="0" smtClean="0"/>
              <a:t>Solution: Use history independent hash table based on linear probing…once done inserting, representation is independent of order of insertion</a:t>
            </a:r>
          </a:p>
          <a:p>
            <a:pPr lvl="1"/>
            <a:endParaRPr lang="en-US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09600" y="5801360"/>
          <a:ext cx="7848608" cy="523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0538"/>
                <a:gridCol w="490538"/>
                <a:gridCol w="490538"/>
                <a:gridCol w="433386"/>
                <a:gridCol w="547690"/>
                <a:gridCol w="490538"/>
                <a:gridCol w="490538"/>
                <a:gridCol w="490538"/>
                <a:gridCol w="490538"/>
                <a:gridCol w="490538"/>
                <a:gridCol w="490538"/>
                <a:gridCol w="490538"/>
                <a:gridCol w="490538"/>
                <a:gridCol w="490538"/>
                <a:gridCol w="490538"/>
                <a:gridCol w="490538"/>
              </a:tblGrid>
              <a:tr h="5232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19200" y="5867400"/>
            <a:ext cx="324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2832248" y="48768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11</a:t>
            </a:r>
            <a:endParaRPr lang="en-US" sz="2000" dirty="0"/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 flipH="1">
            <a:off x="2971800" y="5276910"/>
            <a:ext cx="82624" cy="285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18922" y="58482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3124200" y="5867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276290" y="48576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>
            <a:off x="2433545" y="5257800"/>
            <a:ext cx="157255" cy="3618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619690" y="58482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3048000" y="503936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11</a:t>
            </a:r>
            <a:endParaRPr lang="en-US" sz="2000" dirty="0"/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 flipH="1">
            <a:off x="3263752" y="5439470"/>
            <a:ext cx="6424" cy="285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81400" y="503936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11</a:t>
            </a:r>
            <a:endParaRPr lang="en-US" sz="2000" dirty="0"/>
          </a:p>
        </p:txBody>
      </p:sp>
      <p:cxnSp>
        <p:nvCxnSpPr>
          <p:cNvPr id="45" name="Straight Arrow Connector 44"/>
          <p:cNvCxnSpPr>
            <a:stCxn id="44" idx="2"/>
          </p:cNvCxnSpPr>
          <p:nvPr/>
        </p:nvCxnSpPr>
        <p:spPr>
          <a:xfrm flipH="1">
            <a:off x="3797152" y="5439470"/>
            <a:ext cx="6424" cy="285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86600" y="58482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96532E-6 L -0.0257 0.137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69942E-6 L 0.04219 0.148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1.66667E-6 0.12222 " pathEditMode="relative" ptsTypes="AA">
                                      <p:cBhvr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0" grpId="2"/>
      <p:bldP spid="36" grpId="0"/>
      <p:bldP spid="36" grpId="1"/>
      <p:bldP spid="42" grpId="0"/>
      <p:bldP spid="42" grpId="1"/>
      <p:bldP spid="44" grpId="0"/>
      <p:bldP spid="4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Dynamic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Using hashing:</a:t>
            </a:r>
          </a:p>
          <a:p>
            <a:pPr lvl="1"/>
            <a:r>
              <a:rPr lang="en-US" dirty="0" smtClean="0"/>
              <a:t>Based on generic hash and comparison</a:t>
            </a:r>
          </a:p>
          <a:p>
            <a:pPr lvl="1"/>
            <a:r>
              <a:rPr lang="en-US" dirty="0" smtClean="0"/>
              <a:t>Problem: representation can depend on ordering. Also on which redundant element is kept.</a:t>
            </a:r>
          </a:p>
          <a:p>
            <a:pPr lvl="1"/>
            <a:r>
              <a:rPr lang="en-US" dirty="0" smtClean="0"/>
              <a:t>Solution: Use history independent hash table based on linear probing…once done inserting, representation is independent of order of insertion</a:t>
            </a:r>
          </a:p>
          <a:p>
            <a:pPr lvl="1"/>
            <a:endParaRPr lang="en-US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09600" y="5801360"/>
          <a:ext cx="7848608" cy="523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0538"/>
                <a:gridCol w="490538"/>
                <a:gridCol w="490538"/>
                <a:gridCol w="433386"/>
                <a:gridCol w="547690"/>
                <a:gridCol w="490538"/>
                <a:gridCol w="490538"/>
                <a:gridCol w="490538"/>
                <a:gridCol w="490538"/>
                <a:gridCol w="490538"/>
                <a:gridCol w="490538"/>
                <a:gridCol w="490538"/>
                <a:gridCol w="490538"/>
                <a:gridCol w="490538"/>
                <a:gridCol w="490538"/>
                <a:gridCol w="490538"/>
              </a:tblGrid>
              <a:tr h="5232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19200" y="5867400"/>
            <a:ext cx="324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2832248" y="48768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11</a:t>
            </a:r>
            <a:endParaRPr lang="en-US" sz="2000" dirty="0"/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 flipH="1">
            <a:off x="2971800" y="5276910"/>
            <a:ext cx="82624" cy="285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18922" y="58482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3124200" y="5867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276290" y="48576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>
            <a:off x="2433545" y="5257800"/>
            <a:ext cx="157255" cy="3618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619690" y="58482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3048000" y="503936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11</a:t>
            </a:r>
            <a:endParaRPr lang="en-US" sz="2000" dirty="0"/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 flipH="1">
            <a:off x="3263752" y="5439470"/>
            <a:ext cx="6424" cy="285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81400" y="503936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11</a:t>
            </a:r>
            <a:endParaRPr lang="en-US" sz="2000" dirty="0"/>
          </a:p>
        </p:txBody>
      </p:sp>
      <p:cxnSp>
        <p:nvCxnSpPr>
          <p:cNvPr id="45" name="Straight Arrow Connector 44"/>
          <p:cNvCxnSpPr>
            <a:stCxn id="44" idx="2"/>
          </p:cNvCxnSpPr>
          <p:nvPr/>
        </p:nvCxnSpPr>
        <p:spPr>
          <a:xfrm flipH="1">
            <a:off x="3797152" y="5439470"/>
            <a:ext cx="6424" cy="285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86600" y="58482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69942E-6 L 0.04219 0.148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1.66667E-6 0.12222 " pathEditMode="relative" ptsTypes="AA">
                                      <p:cBhvr>
                                        <p:cTn id="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6" grpId="0"/>
      <p:bldP spid="36" grpId="1"/>
      <p:bldP spid="42" grpId="0"/>
      <p:bldP spid="42" grpId="1"/>
      <p:bldP spid="44" grpId="0"/>
      <p:bldP spid="4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Internally Deterministic Problems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86250" y="1524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4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15240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-16529" y="1182836"/>
          <a:ext cx="2957849" cy="31148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7849"/>
              </a:tblGrid>
              <a:tr h="7500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Functional programming</a:t>
                      </a:r>
                      <a:endParaRPr lang="en-US" sz="2000" dirty="0"/>
                    </a:p>
                  </a:txBody>
                  <a:tcPr marL="105896" marR="105896" marT="52948" marB="52948">
                    <a:solidFill>
                      <a:srgbClr val="00B050"/>
                    </a:solidFill>
                  </a:tcPr>
                </a:tc>
              </a:tr>
              <a:tr h="4305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Suffix array</a:t>
                      </a:r>
                      <a:endParaRPr lang="en-US" sz="2000" dirty="0"/>
                    </a:p>
                  </a:txBody>
                  <a:tcPr marL="105896" marR="105896" marT="52948" marB="52948">
                    <a:solidFill>
                      <a:srgbClr val="CCFFCC"/>
                    </a:solidFill>
                  </a:tcPr>
                </a:tc>
              </a:tr>
              <a:tr h="4305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Comparison sort</a:t>
                      </a:r>
                      <a:endParaRPr lang="en-US" sz="2000" dirty="0"/>
                    </a:p>
                  </a:txBody>
                  <a:tcPr marL="105896" marR="105896" marT="52948" marB="52948">
                    <a:solidFill>
                      <a:srgbClr val="66FF66"/>
                    </a:solidFill>
                  </a:tcPr>
                </a:tc>
              </a:tr>
              <a:tr h="4305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N-body</a:t>
                      </a:r>
                      <a:endParaRPr lang="en-US" sz="2000" dirty="0"/>
                    </a:p>
                  </a:txBody>
                  <a:tcPr marL="105896" marR="105896" marT="52948" marB="52948">
                    <a:solidFill>
                      <a:srgbClr val="CCFFCC"/>
                    </a:solidFill>
                  </a:tcPr>
                </a:tc>
              </a:tr>
              <a:tr h="4305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K-nearest neighbors</a:t>
                      </a:r>
                      <a:endParaRPr lang="en-US" sz="2000" dirty="0"/>
                    </a:p>
                  </a:txBody>
                  <a:tcPr marL="105896" marR="105896" marT="52948" marB="52948">
                    <a:solidFill>
                      <a:srgbClr val="66FF66"/>
                    </a:solidFill>
                  </a:tcPr>
                </a:tc>
              </a:tr>
              <a:tr h="6425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Triangle ray intersect</a:t>
                      </a:r>
                      <a:endParaRPr lang="en-US" sz="2000" dirty="0"/>
                    </a:p>
                  </a:txBody>
                  <a:tcPr marL="105896" marR="105896" marT="52948" marB="52948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49880" y="1192862"/>
          <a:ext cx="2956560" cy="2066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6560"/>
              </a:tblGrid>
              <a:tr h="6664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History-</a:t>
                      </a:r>
                      <a:r>
                        <a:rPr lang="en-US" sz="2000" dirty="0" err="1" smtClean="0"/>
                        <a:t>independ</a:t>
                      </a:r>
                      <a:r>
                        <a:rPr lang="en-US" sz="2000" dirty="0" smtClean="0"/>
                        <a:t>.</a:t>
                      </a:r>
                    </a:p>
                    <a:p>
                      <a:r>
                        <a:rPr lang="en-US" sz="2000" dirty="0" smtClean="0"/>
                        <a:t>data structures</a:t>
                      </a:r>
                      <a:endParaRPr lang="en-US" sz="2000" dirty="0"/>
                    </a:p>
                  </a:txBody>
                  <a:tcPr marL="115084" marR="115084" marT="57542" marB="57542"/>
                </a:tc>
              </a:tr>
              <a:tr h="5360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Remove duplicates</a:t>
                      </a:r>
                      <a:endParaRPr lang="en-US" sz="2000" dirty="0"/>
                    </a:p>
                  </a:txBody>
                  <a:tcPr marL="115084" marR="115084" marT="57542" marB="57542"/>
                </a:tc>
              </a:tr>
              <a:tr h="80558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Delaunay refinement</a:t>
                      </a:r>
                      <a:endParaRPr lang="en-US" sz="2000" dirty="0"/>
                    </a:p>
                  </a:txBody>
                  <a:tcPr marL="115084" marR="115084" marT="57542" marB="57542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15000" y="1181099"/>
          <a:ext cx="3474720" cy="3396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/>
              </a:tblGrid>
              <a:tr h="7467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Deterministic</a:t>
                      </a:r>
                      <a:r>
                        <a:rPr lang="en-US" sz="2000" baseline="0" dirty="0" smtClean="0"/>
                        <a:t> reservations</a:t>
                      </a:r>
                      <a:endParaRPr lang="en-US" sz="2000" dirty="0"/>
                    </a:p>
                  </a:txBody>
                  <a:tcPr marL="106680" marR="106680" marT="53340" marB="53340"/>
                </a:tc>
              </a:tr>
              <a:tr h="4326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Spanning forest</a:t>
                      </a:r>
                      <a:endParaRPr lang="en-US" sz="2000" dirty="0"/>
                    </a:p>
                  </a:txBody>
                  <a:tcPr marL="106680" marR="106680" marT="53340" marB="53340"/>
                </a:tc>
              </a:tr>
              <a:tr h="4741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Minimum spanning forest</a:t>
                      </a:r>
                      <a:endParaRPr lang="en-US" sz="2000" dirty="0"/>
                    </a:p>
                  </a:txBody>
                  <a:tcPr marL="106680" marR="106680" marT="53340" marB="53340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Maximal independent set</a:t>
                      </a:r>
                      <a:endParaRPr lang="en-US" sz="2000" dirty="0"/>
                    </a:p>
                  </a:txBody>
                  <a:tcPr marL="106680" marR="106680" marT="53340" marB="53340"/>
                </a:tc>
              </a:tr>
              <a:tr h="43264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Breadth first search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6680" marR="106680" marT="53340" marB="53340"/>
                </a:tc>
              </a:tr>
              <a:tr h="42079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Delaunay triangulation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106680" marR="106680" marT="53340" marB="53340"/>
                </a:tc>
              </a:tr>
              <a:tr h="43264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Delaunay refinement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106680" marR="106680" marT="53340" marB="53340"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682240" y="1188720"/>
            <a:ext cx="3185160" cy="3429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208 L 0.3441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r>
              <a:rPr lang="en-US" dirty="0" smtClean="0"/>
              <a:t>Delaunay Triangulation/Refinement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Incremental algorithm adds one point at a time, </a:t>
            </a:r>
            <a:br>
              <a:rPr lang="en-US" dirty="0" smtClean="0"/>
            </a:br>
            <a:r>
              <a:rPr lang="en-US" dirty="0" smtClean="0"/>
              <a:t>   but points can be added in parallel if they don’t </a:t>
            </a:r>
            <a:br>
              <a:rPr lang="en-US" dirty="0" smtClean="0"/>
            </a:br>
            <a:r>
              <a:rPr lang="en-US" dirty="0" smtClean="0"/>
              <a:t>   interact</a:t>
            </a:r>
          </a:p>
          <a:p>
            <a:r>
              <a:rPr lang="en-US" dirty="0" smtClean="0"/>
              <a:t> The problem is that the output will depend on</a:t>
            </a:r>
            <a:br>
              <a:rPr lang="en-US" dirty="0" smtClean="0"/>
            </a:br>
            <a:r>
              <a:rPr lang="en-US" dirty="0" smtClean="0"/>
              <a:t>   the order they are added.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127275"/>
            <a:ext cx="4892040" cy="3364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r>
              <a:rPr lang="en-US" dirty="0" smtClean="0"/>
              <a:t>Delaunay Triangulation/Refinement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066801"/>
            <a:ext cx="8229600" cy="1066800"/>
          </a:xfrm>
        </p:spPr>
        <p:txBody>
          <a:bodyPr/>
          <a:lstStyle/>
          <a:p>
            <a:r>
              <a:rPr lang="en-US" dirty="0" smtClean="0"/>
              <a:t> Adding points deterministically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1515" y="1691640"/>
            <a:ext cx="6846249" cy="47091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72000" y="416052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r>
              <a:rPr lang="en-US" dirty="0" smtClean="0"/>
              <a:t>Delaunay Triangulation/Refinement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127761"/>
            <a:ext cx="8229600" cy="1066800"/>
          </a:xfrm>
        </p:spPr>
        <p:txBody>
          <a:bodyPr/>
          <a:lstStyle/>
          <a:p>
            <a:r>
              <a:rPr lang="en-US" dirty="0" smtClean="0"/>
              <a:t> Adding points deterministically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5827" y="1722120"/>
            <a:ext cx="6801937" cy="467868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3108960" y="3271058"/>
            <a:ext cx="2423159" cy="1560022"/>
          </a:xfrm>
          <a:custGeom>
            <a:avLst/>
            <a:gdLst>
              <a:gd name="connsiteX0" fmla="*/ 0 w 2159000"/>
              <a:gd name="connsiteY0" fmla="*/ 935182 h 1316182"/>
              <a:gd name="connsiteX1" fmla="*/ 1004454 w 2159000"/>
              <a:gd name="connsiteY1" fmla="*/ 0 h 1316182"/>
              <a:gd name="connsiteX2" fmla="*/ 2159000 w 2159000"/>
              <a:gd name="connsiteY2" fmla="*/ 34637 h 1316182"/>
              <a:gd name="connsiteX3" fmla="*/ 2124364 w 2159000"/>
              <a:gd name="connsiteY3" fmla="*/ 1027546 h 1316182"/>
              <a:gd name="connsiteX4" fmla="*/ 1085273 w 2159000"/>
              <a:gd name="connsiteY4" fmla="*/ 1316182 h 1316182"/>
              <a:gd name="connsiteX5" fmla="*/ 0 w 2159000"/>
              <a:gd name="connsiteY5" fmla="*/ 935182 h 131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9000" h="1316182">
                <a:moveTo>
                  <a:pt x="0" y="935182"/>
                </a:moveTo>
                <a:lnTo>
                  <a:pt x="1004454" y="0"/>
                </a:lnTo>
                <a:lnTo>
                  <a:pt x="2159000" y="34637"/>
                </a:lnTo>
                <a:lnTo>
                  <a:pt x="2124364" y="1027546"/>
                </a:lnTo>
                <a:lnTo>
                  <a:pt x="1085273" y="1316182"/>
                </a:lnTo>
                <a:lnTo>
                  <a:pt x="0" y="935182"/>
                </a:lnTo>
                <a:close/>
              </a:path>
            </a:pathLst>
          </a:custGeom>
          <a:solidFill>
            <a:srgbClr val="00B050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56760" y="413004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r>
              <a:rPr lang="en-US" dirty="0" smtClean="0"/>
              <a:t>Delaunay Triangulation/Refinement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127761"/>
            <a:ext cx="8229600" cy="1066800"/>
          </a:xfrm>
        </p:spPr>
        <p:txBody>
          <a:bodyPr/>
          <a:lstStyle/>
          <a:p>
            <a:r>
              <a:rPr lang="en-US" dirty="0" smtClean="0"/>
              <a:t> Adding points deterministically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5827" y="1722120"/>
            <a:ext cx="6801937" cy="467868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3108960" y="3271058"/>
            <a:ext cx="2423159" cy="1560022"/>
          </a:xfrm>
          <a:custGeom>
            <a:avLst/>
            <a:gdLst>
              <a:gd name="connsiteX0" fmla="*/ 0 w 2159000"/>
              <a:gd name="connsiteY0" fmla="*/ 935182 h 1316182"/>
              <a:gd name="connsiteX1" fmla="*/ 1004454 w 2159000"/>
              <a:gd name="connsiteY1" fmla="*/ 0 h 1316182"/>
              <a:gd name="connsiteX2" fmla="*/ 2159000 w 2159000"/>
              <a:gd name="connsiteY2" fmla="*/ 34637 h 1316182"/>
              <a:gd name="connsiteX3" fmla="*/ 2124364 w 2159000"/>
              <a:gd name="connsiteY3" fmla="*/ 1027546 h 1316182"/>
              <a:gd name="connsiteX4" fmla="*/ 1085273 w 2159000"/>
              <a:gd name="connsiteY4" fmla="*/ 1316182 h 1316182"/>
              <a:gd name="connsiteX5" fmla="*/ 0 w 2159000"/>
              <a:gd name="connsiteY5" fmla="*/ 935182 h 131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9000" h="1316182">
                <a:moveTo>
                  <a:pt x="0" y="935182"/>
                </a:moveTo>
                <a:lnTo>
                  <a:pt x="1004454" y="0"/>
                </a:lnTo>
                <a:lnTo>
                  <a:pt x="2159000" y="34637"/>
                </a:lnTo>
                <a:lnTo>
                  <a:pt x="2124364" y="1027546"/>
                </a:lnTo>
                <a:lnTo>
                  <a:pt x="1085273" y="1316182"/>
                </a:lnTo>
                <a:lnTo>
                  <a:pt x="0" y="935182"/>
                </a:lnTo>
                <a:close/>
              </a:path>
            </a:pathLst>
          </a:custGeom>
          <a:solidFill>
            <a:srgbClr val="00B050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56760" y="413004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935481" y="2773681"/>
            <a:ext cx="2346960" cy="2011680"/>
          </a:xfrm>
          <a:custGeom>
            <a:avLst/>
            <a:gdLst>
              <a:gd name="connsiteX0" fmla="*/ 0 w 2101273"/>
              <a:gd name="connsiteY0" fmla="*/ 923636 h 1754909"/>
              <a:gd name="connsiteX1" fmla="*/ 900546 w 2101273"/>
              <a:gd name="connsiteY1" fmla="*/ 0 h 1754909"/>
              <a:gd name="connsiteX2" fmla="*/ 2032000 w 2101273"/>
              <a:gd name="connsiteY2" fmla="*/ 450273 h 1754909"/>
              <a:gd name="connsiteX3" fmla="*/ 2101273 w 2101273"/>
              <a:gd name="connsiteY3" fmla="*/ 1754909 h 1754909"/>
              <a:gd name="connsiteX4" fmla="*/ 1027546 w 2101273"/>
              <a:gd name="connsiteY4" fmla="*/ 1397000 h 1754909"/>
              <a:gd name="connsiteX5" fmla="*/ 0 w 2101273"/>
              <a:gd name="connsiteY5" fmla="*/ 923636 h 175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1273" h="1754909">
                <a:moveTo>
                  <a:pt x="0" y="923636"/>
                </a:moveTo>
                <a:lnTo>
                  <a:pt x="900546" y="0"/>
                </a:lnTo>
                <a:lnTo>
                  <a:pt x="2032000" y="450273"/>
                </a:lnTo>
                <a:lnTo>
                  <a:pt x="2101273" y="1754909"/>
                </a:lnTo>
                <a:lnTo>
                  <a:pt x="1027546" y="1397000"/>
                </a:lnTo>
                <a:lnTo>
                  <a:pt x="0" y="923636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66902" y="343685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56809" y="32004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16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449" y="416052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17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r>
              <a:rPr lang="en-US" dirty="0" smtClean="0"/>
              <a:t>Delaunay Triangulation/Refinement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127761"/>
            <a:ext cx="8229600" cy="1066800"/>
          </a:xfrm>
        </p:spPr>
        <p:txBody>
          <a:bodyPr/>
          <a:lstStyle/>
          <a:p>
            <a:r>
              <a:rPr lang="en-US" dirty="0" smtClean="0"/>
              <a:t> Adding points deterministically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5827" y="1722120"/>
            <a:ext cx="6801937" cy="467868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3108960" y="3271058"/>
            <a:ext cx="2423159" cy="1560022"/>
          </a:xfrm>
          <a:custGeom>
            <a:avLst/>
            <a:gdLst>
              <a:gd name="connsiteX0" fmla="*/ 0 w 2159000"/>
              <a:gd name="connsiteY0" fmla="*/ 935182 h 1316182"/>
              <a:gd name="connsiteX1" fmla="*/ 1004454 w 2159000"/>
              <a:gd name="connsiteY1" fmla="*/ 0 h 1316182"/>
              <a:gd name="connsiteX2" fmla="*/ 2159000 w 2159000"/>
              <a:gd name="connsiteY2" fmla="*/ 34637 h 1316182"/>
              <a:gd name="connsiteX3" fmla="*/ 2124364 w 2159000"/>
              <a:gd name="connsiteY3" fmla="*/ 1027546 h 1316182"/>
              <a:gd name="connsiteX4" fmla="*/ 1085273 w 2159000"/>
              <a:gd name="connsiteY4" fmla="*/ 1316182 h 1316182"/>
              <a:gd name="connsiteX5" fmla="*/ 0 w 2159000"/>
              <a:gd name="connsiteY5" fmla="*/ 935182 h 131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9000" h="1316182">
                <a:moveTo>
                  <a:pt x="0" y="935182"/>
                </a:moveTo>
                <a:lnTo>
                  <a:pt x="1004454" y="0"/>
                </a:lnTo>
                <a:lnTo>
                  <a:pt x="2159000" y="34637"/>
                </a:lnTo>
                <a:lnTo>
                  <a:pt x="2124364" y="1027546"/>
                </a:lnTo>
                <a:lnTo>
                  <a:pt x="1085273" y="1316182"/>
                </a:lnTo>
                <a:lnTo>
                  <a:pt x="0" y="935182"/>
                </a:lnTo>
                <a:close/>
              </a:path>
            </a:pathLst>
          </a:custGeom>
          <a:solidFill>
            <a:srgbClr val="00B050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56760" y="413004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935481" y="2773681"/>
            <a:ext cx="2346960" cy="2011680"/>
          </a:xfrm>
          <a:custGeom>
            <a:avLst/>
            <a:gdLst>
              <a:gd name="connsiteX0" fmla="*/ 0 w 2101273"/>
              <a:gd name="connsiteY0" fmla="*/ 923636 h 1754909"/>
              <a:gd name="connsiteX1" fmla="*/ 900546 w 2101273"/>
              <a:gd name="connsiteY1" fmla="*/ 0 h 1754909"/>
              <a:gd name="connsiteX2" fmla="*/ 2032000 w 2101273"/>
              <a:gd name="connsiteY2" fmla="*/ 450273 h 1754909"/>
              <a:gd name="connsiteX3" fmla="*/ 2101273 w 2101273"/>
              <a:gd name="connsiteY3" fmla="*/ 1754909 h 1754909"/>
              <a:gd name="connsiteX4" fmla="*/ 1027546 w 2101273"/>
              <a:gd name="connsiteY4" fmla="*/ 1397000 h 1754909"/>
              <a:gd name="connsiteX5" fmla="*/ 0 w 2101273"/>
              <a:gd name="connsiteY5" fmla="*/ 923636 h 175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1273" h="1754909">
                <a:moveTo>
                  <a:pt x="0" y="923636"/>
                </a:moveTo>
                <a:lnTo>
                  <a:pt x="900546" y="0"/>
                </a:lnTo>
                <a:lnTo>
                  <a:pt x="2032000" y="450273"/>
                </a:lnTo>
                <a:lnTo>
                  <a:pt x="2101273" y="1754909"/>
                </a:lnTo>
                <a:lnTo>
                  <a:pt x="1027546" y="1397000"/>
                </a:lnTo>
                <a:lnTo>
                  <a:pt x="0" y="923636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66902" y="343685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88920" y="2453640"/>
            <a:ext cx="38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16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3002280"/>
            <a:ext cx="3806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16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5920" y="3505200"/>
            <a:ext cx="38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16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5120" y="4373880"/>
            <a:ext cx="3806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16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9560" y="4876800"/>
            <a:ext cx="3806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16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848" y="3337560"/>
            <a:ext cx="4411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17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209" y="4419600"/>
            <a:ext cx="4411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17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6809" y="32004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16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449" y="416052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17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r>
              <a:rPr lang="en-US" dirty="0" smtClean="0"/>
              <a:t>Delaunay Triangulation/Refinement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127761"/>
            <a:ext cx="8229600" cy="1066800"/>
          </a:xfrm>
        </p:spPr>
        <p:txBody>
          <a:bodyPr/>
          <a:lstStyle/>
          <a:p>
            <a:r>
              <a:rPr lang="en-US" dirty="0" smtClean="0"/>
              <a:t> Adding points deterministically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5827" y="1722120"/>
            <a:ext cx="6801937" cy="46786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56760" y="413004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935481" y="2773681"/>
            <a:ext cx="2346960" cy="2011680"/>
          </a:xfrm>
          <a:custGeom>
            <a:avLst/>
            <a:gdLst>
              <a:gd name="connsiteX0" fmla="*/ 0 w 2101273"/>
              <a:gd name="connsiteY0" fmla="*/ 923636 h 1754909"/>
              <a:gd name="connsiteX1" fmla="*/ 900546 w 2101273"/>
              <a:gd name="connsiteY1" fmla="*/ 0 h 1754909"/>
              <a:gd name="connsiteX2" fmla="*/ 2032000 w 2101273"/>
              <a:gd name="connsiteY2" fmla="*/ 450273 h 1754909"/>
              <a:gd name="connsiteX3" fmla="*/ 2101273 w 2101273"/>
              <a:gd name="connsiteY3" fmla="*/ 1754909 h 1754909"/>
              <a:gd name="connsiteX4" fmla="*/ 1027546 w 2101273"/>
              <a:gd name="connsiteY4" fmla="*/ 1397000 h 1754909"/>
              <a:gd name="connsiteX5" fmla="*/ 0 w 2101273"/>
              <a:gd name="connsiteY5" fmla="*/ 923636 h 175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1273" h="1754909">
                <a:moveTo>
                  <a:pt x="0" y="923636"/>
                </a:moveTo>
                <a:lnTo>
                  <a:pt x="900546" y="0"/>
                </a:lnTo>
                <a:lnTo>
                  <a:pt x="2032000" y="450273"/>
                </a:lnTo>
                <a:lnTo>
                  <a:pt x="2101273" y="1754909"/>
                </a:lnTo>
                <a:lnTo>
                  <a:pt x="1027546" y="1397000"/>
                </a:lnTo>
                <a:lnTo>
                  <a:pt x="0" y="923636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66902" y="343685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88920" y="2453640"/>
            <a:ext cx="38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16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3002280"/>
            <a:ext cx="3806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16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5920" y="3505200"/>
            <a:ext cx="38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16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5120" y="4373880"/>
            <a:ext cx="3806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16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9560" y="4876800"/>
            <a:ext cx="3806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16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848" y="3337560"/>
            <a:ext cx="4411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17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209" y="4419600"/>
            <a:ext cx="4411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17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6809" y="32004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16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449" y="416052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17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"/>
            <a:ext cx="8229600" cy="1143000"/>
          </a:xfrm>
        </p:spPr>
        <p:txBody>
          <a:bodyPr/>
          <a:lstStyle/>
          <a:p>
            <a:r>
              <a:rPr lang="en-US" dirty="0" smtClean="0"/>
              <a:t>Deterministic Reservations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495800" y="1463040"/>
            <a:ext cx="76200" cy="484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35422" y="819388"/>
            <a:ext cx="3822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Delaunay triangulation/refinement</a:t>
            </a:r>
            <a:endParaRPr lang="en-US" sz="2000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548640" y="822960"/>
            <a:ext cx="2193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Generic framework</a:t>
            </a:r>
            <a:endParaRPr lang="en-US" sz="2000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152400" y="1310640"/>
            <a:ext cx="4434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iterates  = [1,…,n];</a:t>
            </a:r>
          </a:p>
          <a:p>
            <a:pPr algn="l"/>
            <a:r>
              <a:rPr lang="en-US" sz="2000" b="0" dirty="0" smtClean="0"/>
              <a:t>while(iterates remain){</a:t>
            </a:r>
          </a:p>
          <a:p>
            <a:pPr algn="l"/>
            <a:endParaRPr lang="en-US" sz="2000" b="0" dirty="0" smtClean="0"/>
          </a:p>
          <a:p>
            <a:pPr algn="l"/>
            <a:r>
              <a:rPr lang="en-US" sz="2000" b="0" dirty="0" smtClean="0"/>
              <a:t>   Phase 1: in parallel, all i in </a:t>
            </a:r>
            <a:br>
              <a:rPr lang="en-US" sz="2000" b="0" dirty="0" smtClean="0"/>
            </a:br>
            <a:r>
              <a:rPr lang="en-US" sz="2000" b="0" dirty="0" smtClean="0"/>
              <a:t>    iterates call reserve(i);</a:t>
            </a:r>
          </a:p>
          <a:p>
            <a:pPr algn="l"/>
            <a:endParaRPr lang="en-US" sz="2000" b="0" dirty="0" smtClean="0"/>
          </a:p>
          <a:p>
            <a:pPr algn="l"/>
            <a:r>
              <a:rPr lang="en-US" sz="2000" b="0" dirty="0" smtClean="0"/>
              <a:t>   Phase 2: in parallel, all i in </a:t>
            </a:r>
            <a:br>
              <a:rPr lang="en-US" sz="2000" b="0" dirty="0" smtClean="0"/>
            </a:br>
            <a:r>
              <a:rPr lang="en-US" sz="2000" b="0" dirty="0" smtClean="0"/>
              <a:t>    iterates call commit(i);</a:t>
            </a:r>
          </a:p>
          <a:p>
            <a:pPr algn="l"/>
            <a:endParaRPr lang="en-US" sz="2000" b="0" dirty="0" smtClean="0"/>
          </a:p>
          <a:p>
            <a:pPr algn="l"/>
            <a:r>
              <a:rPr lang="en-US" sz="2000" b="0" dirty="0" smtClean="0"/>
              <a:t>   Remove committed </a:t>
            </a:r>
            <a:r>
              <a:rPr lang="en-US" sz="2000" b="0" dirty="0" err="1" smtClean="0"/>
              <a:t>i‘s</a:t>
            </a:r>
            <a:r>
              <a:rPr lang="en-US" sz="2000" b="0" dirty="0" smtClean="0"/>
              <a:t> from</a:t>
            </a:r>
            <a:br>
              <a:rPr lang="en-US" sz="2000" b="0" dirty="0" smtClean="0"/>
            </a:br>
            <a:r>
              <a:rPr lang="en-US" sz="2000" b="0" dirty="0" smtClean="0"/>
              <a:t>    iterates;</a:t>
            </a:r>
            <a:endParaRPr lang="en-US" dirty="0" smtClean="0"/>
          </a:p>
          <a:p>
            <a:pPr algn="l"/>
            <a:r>
              <a:rPr lang="en-US" sz="2000" b="0" dirty="0" smtClean="0"/>
              <a:t>}</a:t>
            </a:r>
          </a:p>
          <a:p>
            <a:pPr algn="l"/>
            <a:endParaRPr lang="en-US" dirty="0" smtClean="0"/>
          </a:p>
          <a:p>
            <a:pPr algn="l"/>
            <a:r>
              <a:rPr lang="en-US" sz="2000" b="0" dirty="0" smtClean="0">
                <a:solidFill>
                  <a:srgbClr val="C00000"/>
                </a:solidFill>
              </a:rPr>
              <a:t>Note: Performance can be</a:t>
            </a:r>
            <a:br>
              <a:rPr lang="en-US" sz="2000" b="0" dirty="0" smtClean="0">
                <a:solidFill>
                  <a:srgbClr val="C00000"/>
                </a:solidFill>
              </a:rPr>
            </a:br>
            <a:r>
              <a:rPr lang="en-US" sz="2000" b="0" dirty="0" smtClean="0">
                <a:solidFill>
                  <a:srgbClr val="C00000"/>
                </a:solidFill>
              </a:rPr>
              <a:t>improved by processing prefixes</a:t>
            </a:r>
            <a:br>
              <a:rPr lang="en-US" sz="2000" b="0" dirty="0" smtClean="0">
                <a:solidFill>
                  <a:srgbClr val="C00000"/>
                </a:solidFill>
              </a:rPr>
            </a:br>
            <a:r>
              <a:rPr lang="en-US" sz="2000" b="0" dirty="0" smtClean="0">
                <a:solidFill>
                  <a:srgbClr val="C00000"/>
                </a:solidFill>
              </a:rPr>
              <a:t>of iterates in each round        </a:t>
            </a:r>
            <a:endParaRPr lang="en-US" sz="2000" b="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26280" y="1325880"/>
            <a:ext cx="5181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reserve(</a:t>
            </a:r>
            <a:r>
              <a:rPr lang="en-US" sz="2000" b="0" dirty="0" err="1" smtClean="0"/>
              <a:t>i</a:t>
            </a:r>
            <a:r>
              <a:rPr lang="en-US" sz="2000" b="0" dirty="0" smtClean="0"/>
              <a:t>){</a:t>
            </a:r>
          </a:p>
          <a:p>
            <a:pPr algn="l"/>
            <a:r>
              <a:rPr lang="en-US" sz="2000" b="0" dirty="0" smtClean="0"/>
              <a:t>      find cavity;</a:t>
            </a:r>
          </a:p>
          <a:p>
            <a:pPr algn="l"/>
            <a:r>
              <a:rPr lang="en-US" sz="2000" b="0" dirty="0" smtClean="0"/>
              <a:t>      reserve points in cavity;</a:t>
            </a:r>
            <a:br>
              <a:rPr lang="en-US" sz="2000" b="0" dirty="0" smtClean="0"/>
            </a:br>
            <a:r>
              <a:rPr lang="en-US" sz="2000" b="0" dirty="0" smtClean="0"/>
              <a:t>}</a:t>
            </a:r>
          </a:p>
          <a:p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495800" y="298704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commit(</a:t>
            </a:r>
            <a:r>
              <a:rPr lang="en-US" sz="2000" b="0" dirty="0" err="1" smtClean="0"/>
              <a:t>i</a:t>
            </a:r>
            <a:r>
              <a:rPr lang="en-US" sz="2000" b="0" dirty="0" smtClean="0"/>
              <a:t>){</a:t>
            </a:r>
          </a:p>
          <a:p>
            <a:pPr algn="l"/>
            <a:r>
              <a:rPr lang="en-US" sz="2000" b="0" dirty="0" smtClean="0"/>
              <a:t>      check reservations;</a:t>
            </a:r>
          </a:p>
          <a:p>
            <a:pPr algn="l"/>
            <a:r>
              <a:rPr lang="en-US" sz="2000" b="0" dirty="0" smtClean="0"/>
              <a:t>      if(all reservations successful){</a:t>
            </a:r>
          </a:p>
          <a:p>
            <a:pPr algn="l"/>
            <a:r>
              <a:rPr lang="en-US" sz="2000" b="0" dirty="0" smtClean="0"/>
              <a:t>             add point and triangulate;</a:t>
            </a:r>
          </a:p>
          <a:p>
            <a:pPr algn="l"/>
            <a:r>
              <a:rPr lang="en-US" sz="2000" b="0" dirty="0" smtClean="0"/>
              <a:t>      }</a:t>
            </a:r>
          </a:p>
          <a:p>
            <a:pPr algn="l"/>
            <a:r>
              <a:rPr lang="en-US" sz="2000" b="0" dirty="0" smtClean="0"/>
              <a:t>}</a:t>
            </a:r>
          </a:p>
          <a:p>
            <a:r>
              <a:rPr lang="en-US" dirty="0" smtClean="0"/>
              <a:t>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1 &amp; 2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1071563"/>
            <a:ext cx="8884920" cy="5397500"/>
          </a:xfrm>
        </p:spPr>
        <p:txBody>
          <a:bodyPr/>
          <a:lstStyle/>
          <a:p>
            <a:r>
              <a:rPr lang="en-US" dirty="0" smtClean="0"/>
              <a:t> Multi-cores: today, future trends, challenges</a:t>
            </a:r>
            <a:endParaRPr lang="en-US" sz="1000" dirty="0" smtClean="0"/>
          </a:p>
          <a:p>
            <a:r>
              <a:rPr lang="en-US" dirty="0" smtClean="0"/>
              <a:t> Computations &amp; Schedulers</a:t>
            </a:r>
            <a:endParaRPr lang="en-US" sz="1000" dirty="0" smtClean="0"/>
          </a:p>
          <a:p>
            <a:pPr lvl="1"/>
            <a:r>
              <a:rPr lang="en-US" dirty="0" smtClean="0"/>
              <a:t>Cache miss analysis on 2-level parallel hierarchy</a:t>
            </a:r>
            <a:endParaRPr lang="en-US" sz="1000" dirty="0" smtClean="0"/>
          </a:p>
          <a:p>
            <a:pPr lvl="1"/>
            <a:r>
              <a:rPr lang="en-US" dirty="0" smtClean="0"/>
              <a:t>Low-depth, cache-oblivious parallel algorithms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Modeling the Multicore Hierarchy</a:t>
            </a:r>
            <a:endParaRPr lang="en-US" sz="1000" dirty="0" smtClean="0"/>
          </a:p>
          <a:p>
            <a:pPr lvl="1"/>
            <a:r>
              <a:rPr lang="en-US" dirty="0" smtClean="0"/>
              <a:t>Algorithm Designer’s model exposing Hierarchy</a:t>
            </a:r>
            <a:endParaRPr lang="en-US" sz="1000" dirty="0" smtClean="0"/>
          </a:p>
          <a:p>
            <a:pPr lvl="1"/>
            <a:r>
              <a:rPr lang="en-US" dirty="0" smtClean="0"/>
              <a:t>Quest for a Simplified Hierarchy Abstraction</a:t>
            </a:r>
            <a:endParaRPr lang="en-US" sz="1000" dirty="0" smtClean="0"/>
          </a:p>
          <a:p>
            <a:pPr lvl="1"/>
            <a:r>
              <a:rPr lang="en-US" dirty="0" smtClean="0"/>
              <a:t>Algorithm Designer’s model abstracting Hierarchy</a:t>
            </a:r>
          </a:p>
          <a:p>
            <a:pPr lvl="1"/>
            <a:r>
              <a:rPr lang="en-US" dirty="0" smtClean="0"/>
              <a:t>Space-Bounded Schedulers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Internally Deterministic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 Implementations of benchmark problems</a:t>
            </a:r>
          </a:p>
          <a:p>
            <a:pPr lvl="2"/>
            <a:r>
              <a:rPr lang="en-US" dirty="0" smtClean="0"/>
              <a:t>Internally deterministic</a:t>
            </a:r>
          </a:p>
          <a:p>
            <a:pPr lvl="2"/>
            <a:r>
              <a:rPr lang="en-US" dirty="0" smtClean="0"/>
              <a:t>Nondeterministic</a:t>
            </a:r>
          </a:p>
          <a:p>
            <a:pPr lvl="2"/>
            <a:r>
              <a:rPr lang="en-US" dirty="0" smtClean="0"/>
              <a:t>Sequential</a:t>
            </a:r>
          </a:p>
          <a:p>
            <a:pPr lvl="2"/>
            <a:r>
              <a:rPr lang="en-US" dirty="0" smtClean="0"/>
              <a:t>All require only 20-500 lines of code</a:t>
            </a:r>
          </a:p>
          <a:p>
            <a:r>
              <a:rPr lang="en-US" dirty="0" smtClean="0"/>
              <a:t> Use nested data parallelism</a:t>
            </a:r>
          </a:p>
          <a:p>
            <a:r>
              <a:rPr lang="en-US" dirty="0" smtClean="0"/>
              <a:t> Used library of parallel operations on </a:t>
            </a:r>
            <a:br>
              <a:rPr lang="en-US" dirty="0" smtClean="0"/>
            </a:br>
            <a:r>
              <a:rPr lang="en-US" dirty="0" smtClean="0"/>
              <a:t>   sequences: reduce, prefix sum, filter, etc.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6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143000"/>
          </a:xfrm>
        </p:spPr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130051" name="Picture 3" descr="C:\Users\jshun\Desktop\determ slides\refine_pl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54113"/>
            <a:ext cx="4419600" cy="3379272"/>
          </a:xfrm>
          <a:prstGeom prst="rect">
            <a:avLst/>
          </a:prstGeom>
          <a:noFill/>
        </p:spPr>
      </p:pic>
      <p:pic>
        <p:nvPicPr>
          <p:cNvPr id="130052" name="Picture 4" descr="C:\Users\jshun\Desktop\determ slides\triang_pl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19" y="1666393"/>
            <a:ext cx="4210295" cy="328660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1607" y="929640"/>
            <a:ext cx="4221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Delaunay Triangulation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737" y="929640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Delaunay Refinement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6831" y="5303520"/>
            <a:ext cx="81446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32-core Intel Xeon 7500 Multicore</a:t>
            </a:r>
          </a:p>
          <a:p>
            <a:r>
              <a:rPr lang="en-US" b="0" dirty="0" smtClean="0"/>
              <a:t>Input Sets: 2M random points within a unit circle &amp;</a:t>
            </a:r>
          </a:p>
          <a:p>
            <a:r>
              <a:rPr lang="en-US" b="0" dirty="0" smtClean="0"/>
              <a:t>2M random 2D points from the </a:t>
            </a:r>
            <a:r>
              <a:rPr lang="en-US" b="0" dirty="0" err="1" smtClean="0"/>
              <a:t>Kuzmin</a:t>
            </a:r>
            <a:r>
              <a:rPr lang="en-US" b="0" dirty="0" smtClean="0"/>
              <a:t> distribution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"/>
            <a:ext cx="8229600" cy="609600"/>
          </a:xfrm>
        </p:spPr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11266" name="Picture 2" descr="C:\Users\jshun\Desktop\determ slides\plo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867485"/>
            <a:ext cx="8991600" cy="589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Speedups on 40-core Xeon E7-8870</a:t>
            </a:r>
            <a:endParaRPr lang="en-US" dirty="0"/>
          </a:p>
        </p:txBody>
      </p:sp>
      <p:pic>
        <p:nvPicPr>
          <p:cNvPr id="911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8" y="978218"/>
            <a:ext cx="4498732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531407" y="980123"/>
            <a:ext cx="4710275" cy="4673917"/>
            <a:chOff x="4731068" y="797243"/>
            <a:chExt cx="4322472" cy="4289107"/>
          </a:xfrm>
        </p:grpSpPr>
        <p:pic>
          <p:nvPicPr>
            <p:cNvPr id="91136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0973" y="1188720"/>
              <a:ext cx="4194907" cy="389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36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31068" y="797243"/>
              <a:ext cx="4322472" cy="513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Based Benchmark Suite </a:t>
            </a:r>
            <a:r>
              <a:rPr lang="en-US" sz="2400" dirty="0" smtClean="0">
                <a:solidFill>
                  <a:srgbClr val="FF0000"/>
                </a:solidFill>
              </a:rPr>
              <a:t>http://www.cs.cmu.edu/~pbbs/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0" y="1022985"/>
            <a:ext cx="9144000" cy="5484495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lIns="274320" tIns="274320" rIns="274320" bIns="274320"/>
          <a:lstStyle/>
          <a:p>
            <a:pPr algn="l" defTabSz="3030538"/>
            <a:r>
              <a:rPr lang="en-US" b="1" dirty="0">
                <a:solidFill>
                  <a:srgbClr val="AA014C"/>
                </a:solidFill>
              </a:rPr>
              <a:t>Goal:</a:t>
            </a:r>
            <a:r>
              <a:rPr lang="en-US" b="1" dirty="0">
                <a:solidFill>
                  <a:srgbClr val="006DC0"/>
                </a:solidFill>
              </a:rPr>
              <a:t>  </a:t>
            </a:r>
            <a:r>
              <a:rPr lang="en-US" b="1" dirty="0">
                <a:solidFill>
                  <a:srgbClr val="AA014C"/>
                </a:solidFill>
              </a:rPr>
              <a:t>A set of</a:t>
            </a:r>
            <a:r>
              <a:rPr lang="en-US" b="1" dirty="0">
                <a:solidFill>
                  <a:srgbClr val="006DC0"/>
                </a:solidFill>
              </a:rPr>
              <a:t> </a:t>
            </a:r>
            <a:r>
              <a:rPr lang="en-US" b="1" dirty="0">
                <a:solidFill>
                  <a:srgbClr val="AA014C"/>
                </a:solidFill>
              </a:rPr>
              <a:t>“problem based benchmarks</a:t>
            </a:r>
            <a:r>
              <a:rPr lang="en-US" b="1" dirty="0" smtClean="0">
                <a:solidFill>
                  <a:srgbClr val="AA014C"/>
                </a:solidFill>
              </a:rPr>
              <a:t>”</a:t>
            </a:r>
            <a:r>
              <a:rPr lang="en-US" sz="2000" dirty="0">
                <a:solidFill>
                  <a:srgbClr val="006DC0"/>
                </a:solidFill>
              </a:rPr>
              <a:t/>
            </a:r>
            <a:br>
              <a:rPr lang="en-US" sz="2000" dirty="0">
                <a:solidFill>
                  <a:srgbClr val="006DC0"/>
                </a:solidFill>
              </a:rPr>
            </a:br>
            <a:r>
              <a:rPr lang="en-US" sz="2000" dirty="0" smtClean="0">
                <a:solidFill>
                  <a:srgbClr val="006DC0"/>
                </a:solidFill>
              </a:rPr>
              <a:t>    </a:t>
            </a:r>
            <a:r>
              <a:rPr lang="en-US" sz="2000" dirty="0" smtClean="0"/>
              <a:t>Must </a:t>
            </a:r>
            <a:r>
              <a:rPr lang="en-US" sz="2000" dirty="0"/>
              <a:t>satisfy a particular input-output interface,</a:t>
            </a:r>
            <a:br>
              <a:rPr lang="en-US" sz="2000" dirty="0"/>
            </a:br>
            <a:r>
              <a:rPr lang="en-US" sz="2000" dirty="0" smtClean="0"/>
              <a:t>    but </a:t>
            </a:r>
            <a:r>
              <a:rPr lang="en-US" sz="2000" dirty="0"/>
              <a:t>there are no rules on the techniques used </a:t>
            </a:r>
          </a:p>
          <a:p>
            <a:pPr algn="l" defTabSz="3030538"/>
            <a:r>
              <a:rPr lang="en-US" sz="1000" dirty="0">
                <a:solidFill>
                  <a:srgbClr val="006DC0"/>
                </a:solidFill>
              </a:rPr>
              <a:t> </a:t>
            </a:r>
            <a:br>
              <a:rPr lang="en-US" sz="1000" dirty="0">
                <a:solidFill>
                  <a:srgbClr val="006DC0"/>
                </a:solidFill>
              </a:rPr>
            </a:br>
            <a:r>
              <a:rPr lang="en-US" sz="2000" b="1" dirty="0">
                <a:solidFill>
                  <a:srgbClr val="AA014C"/>
                </a:solidFill>
              </a:rPr>
              <a:t>Measure the quality of solutions based on:</a:t>
            </a:r>
          </a:p>
          <a:p>
            <a:pPr algn="l" defTabSz="3030538">
              <a:spcBef>
                <a:spcPct val="25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AA014C"/>
                </a:solidFill>
              </a:rPr>
              <a:t> Performance and speedup</a:t>
            </a:r>
            <a:r>
              <a:rPr lang="en-US" sz="2000" dirty="0"/>
              <a:t> over a variety of input </a:t>
            </a:r>
            <a:br>
              <a:rPr lang="en-US" sz="2000" dirty="0"/>
            </a:br>
            <a:r>
              <a:rPr lang="en-US" sz="2000" dirty="0"/>
              <a:t>     types and w.r.t. best sequential implementations</a:t>
            </a:r>
          </a:p>
          <a:p>
            <a:pPr algn="l" defTabSz="3030538">
              <a:spcBef>
                <a:spcPct val="25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AA014C"/>
                </a:solidFill>
              </a:rPr>
              <a:t> Quality of output</a:t>
            </a:r>
            <a:r>
              <a:rPr lang="en-US" sz="2000" dirty="0">
                <a:solidFill>
                  <a:srgbClr val="AA014C"/>
                </a:solidFill>
              </a:rPr>
              <a:t>.</a:t>
            </a:r>
            <a:r>
              <a:rPr lang="en-US" sz="2000" dirty="0"/>
              <a:t>  Some benchmarks don’t have a </a:t>
            </a:r>
            <a:br>
              <a:rPr lang="en-US" sz="2000" dirty="0"/>
            </a:br>
            <a:r>
              <a:rPr lang="en-US" sz="2000" dirty="0"/>
              <a:t>     right answer or are approximations</a:t>
            </a:r>
          </a:p>
          <a:p>
            <a:pPr algn="l" defTabSz="3030538">
              <a:spcBef>
                <a:spcPct val="25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AA014C"/>
                </a:solidFill>
              </a:rPr>
              <a:t> Complexity of code</a:t>
            </a:r>
            <a:r>
              <a:rPr lang="en-US" sz="2000" dirty="0">
                <a:solidFill>
                  <a:srgbClr val="AA014C"/>
                </a:solidFill>
              </a:rPr>
              <a:t>.</a:t>
            </a:r>
            <a:r>
              <a:rPr lang="en-US" sz="2000" dirty="0"/>
              <a:t>  Lines of code &amp; other measures</a:t>
            </a:r>
          </a:p>
          <a:p>
            <a:pPr algn="l" defTabSz="3030538">
              <a:spcBef>
                <a:spcPct val="25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AA014C"/>
                </a:solidFill>
              </a:rPr>
              <a:t> Determinism</a:t>
            </a:r>
            <a:r>
              <a:rPr lang="en-US" sz="2000" dirty="0">
                <a:solidFill>
                  <a:srgbClr val="AA014C"/>
                </a:solidFill>
              </a:rPr>
              <a:t>.</a:t>
            </a:r>
            <a:r>
              <a:rPr lang="en-US" sz="2000" dirty="0"/>
              <a:t>  The code should always return the </a:t>
            </a:r>
            <a:br>
              <a:rPr lang="en-US" sz="2000" dirty="0"/>
            </a:br>
            <a:r>
              <a:rPr lang="en-US" sz="2000" dirty="0"/>
              <a:t>     same output on same input</a:t>
            </a:r>
          </a:p>
          <a:p>
            <a:pPr algn="l" defTabSz="3030538">
              <a:spcBef>
                <a:spcPct val="25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AA014C"/>
                </a:solidFill>
              </a:rPr>
              <a:t> Generic</a:t>
            </a:r>
            <a:r>
              <a:rPr lang="en-US" sz="2000" dirty="0">
                <a:solidFill>
                  <a:srgbClr val="AA014C"/>
                </a:solidFill>
              </a:rPr>
              <a:t>.</a:t>
            </a:r>
            <a:r>
              <a:rPr lang="en-US" sz="2000" dirty="0"/>
              <a:t>   Code should be generic over types</a:t>
            </a:r>
          </a:p>
          <a:p>
            <a:pPr algn="l" defTabSz="3030538">
              <a:spcBef>
                <a:spcPct val="25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AA014C"/>
                </a:solidFill>
              </a:rPr>
              <a:t> Correctness guarantees</a:t>
            </a:r>
            <a:endParaRPr lang="en-US" sz="2000" dirty="0">
              <a:solidFill>
                <a:srgbClr val="AA014C"/>
              </a:solidFill>
            </a:endParaRPr>
          </a:p>
          <a:p>
            <a:pPr algn="l" defTabSz="3030538">
              <a:spcBef>
                <a:spcPct val="25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AA014C"/>
                </a:solidFill>
              </a:rPr>
              <a:t> Easily analyze performance</a:t>
            </a:r>
            <a:r>
              <a:rPr lang="en-US" sz="2000" dirty="0"/>
              <a:t>, at least approximately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3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903922"/>
            <a:ext cx="8788400" cy="5618797"/>
          </a:xfrm>
        </p:spPr>
        <p:txBody>
          <a:bodyPr/>
          <a:lstStyle/>
          <a:p>
            <a:r>
              <a:rPr lang="en-US" dirty="0" smtClean="0"/>
              <a:t> Cilk++</a:t>
            </a:r>
          </a:p>
          <a:p>
            <a:r>
              <a:rPr lang="en-US" dirty="0" smtClean="0"/>
              <a:t> Internally-Deterministic Algorithms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Priority-write Primitive</a:t>
            </a:r>
          </a:p>
          <a:p>
            <a:r>
              <a:rPr lang="en-US" dirty="0" smtClean="0"/>
              <a:t> Work Stealing Beyond Nested Parallelism</a:t>
            </a:r>
          </a:p>
          <a:p>
            <a:r>
              <a:rPr lang="en-US" dirty="0" smtClean="0"/>
              <a:t> Other Extensions</a:t>
            </a:r>
          </a:p>
          <a:p>
            <a:pPr lvl="2"/>
            <a:r>
              <a:rPr lang="en-US" dirty="0" smtClean="0"/>
              <a:t>False Sharing</a:t>
            </a:r>
          </a:p>
          <a:p>
            <a:pPr lvl="2"/>
            <a:r>
              <a:rPr lang="en-US" dirty="0" smtClean="0"/>
              <a:t>Work Stealing under Multiprogramming </a:t>
            </a:r>
          </a:p>
          <a:p>
            <a:r>
              <a:rPr lang="en-US" dirty="0" smtClean="0"/>
              <a:t> Emerging Memory Technologies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208723"/>
            <a:ext cx="8514080" cy="53975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Priority-write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when there are multiple writes </a:t>
            </a:r>
            <a:br>
              <a:rPr lang="en-US" dirty="0" smtClean="0"/>
            </a:br>
            <a:r>
              <a:rPr lang="en-US" dirty="0" smtClean="0"/>
              <a:t>   to a location, possibly concurrently, the value </a:t>
            </a:r>
            <a:br>
              <a:rPr lang="en-US" dirty="0" smtClean="0"/>
            </a:br>
            <a:r>
              <a:rPr lang="en-US" dirty="0" smtClean="0"/>
              <a:t>   with the highest priority is written</a:t>
            </a:r>
          </a:p>
          <a:p>
            <a:pPr lvl="2"/>
            <a:r>
              <a:rPr lang="en-US" dirty="0" smtClean="0"/>
              <a:t>E.g., write-with-min: for each location, min value written wins (used earlier in Delaunay Refinement)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sz="1800" dirty="0" smtClean="0"/>
          </a:p>
          <a:p>
            <a:r>
              <a:rPr lang="en-US" dirty="0" smtClean="0"/>
              <a:t> Useful parallel primitive:</a:t>
            </a:r>
          </a:p>
          <a:p>
            <a:pPr lvl="2">
              <a:buNone/>
            </a:pPr>
            <a:r>
              <a:rPr lang="en-US" dirty="0" smtClean="0"/>
              <a:t>+ Low contention even under high degrees of sharing</a:t>
            </a:r>
          </a:p>
          <a:p>
            <a:pPr lvl="2">
              <a:buNone/>
            </a:pPr>
            <a:r>
              <a:rPr lang="en-US" dirty="0" smtClean="0"/>
              <a:t>+ Avoids many concurrency bugs since commutes</a:t>
            </a:r>
          </a:p>
          <a:p>
            <a:pPr lvl="2">
              <a:buNone/>
            </a:pPr>
            <a:r>
              <a:rPr lang="en-US" dirty="0" smtClean="0"/>
              <a:t>+ Useful for many algorithms &amp; data structures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16280" y="3169920"/>
            <a:ext cx="7772400" cy="1249680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Write as a Parallel Primitive</a:t>
            </a:r>
            <a:br>
              <a:rPr lang="en-US" dirty="0" smtClean="0"/>
            </a:br>
            <a:r>
              <a:rPr lang="en-US" sz="2000" b="0" dirty="0" smtClean="0"/>
              <a:t>[Shun, Blelloch, Fineman, G]</a:t>
            </a: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875370" y="3261360"/>
            <a:ext cx="761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A := 5    B := 17    B := 12    A := 9    A := 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6233" y="3870960"/>
            <a:ext cx="424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yields A = 5 and B = 12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Priority-Write Performance</a:t>
            </a:r>
            <a:endParaRPr lang="en-US" dirty="0"/>
          </a:p>
        </p:txBody>
      </p:sp>
      <p:pic>
        <p:nvPicPr>
          <p:cNvPr id="912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" y="1008743"/>
            <a:ext cx="7833360" cy="540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2504" y="6396335"/>
            <a:ext cx="8061823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Similar results on 48-core AMD </a:t>
            </a:r>
            <a:r>
              <a:rPr lang="en-US" dirty="0" err="1" smtClean="0">
                <a:solidFill>
                  <a:schemeClr val="bg1"/>
                </a:solidFill>
              </a:rPr>
              <a:t>Opteron</a:t>
            </a:r>
            <a:r>
              <a:rPr lang="en-US" dirty="0" smtClean="0">
                <a:solidFill>
                  <a:schemeClr val="bg1"/>
                </a:solidFill>
              </a:rPr>
              <a:t> 6168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Lemma: Consider a collection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distinct priority-write operations to a single location, where at most p randomly selected operations occur concurrently at any time. Then the number of CAS attempts is </a:t>
            </a:r>
            <a:r>
              <a:rPr lang="en-US" dirty="0" smtClean="0">
                <a:solidFill>
                  <a:srgbClr val="FF0000"/>
                </a:solidFill>
              </a:rPr>
              <a:t>O(p </a:t>
            </a:r>
            <a:r>
              <a:rPr lang="en-US" dirty="0" err="1" smtClean="0">
                <a:solidFill>
                  <a:srgbClr val="FF0000"/>
                </a:solidFill>
              </a:rPr>
              <a:t>ln</a:t>
            </a:r>
            <a:r>
              <a:rPr lang="en-US" dirty="0" smtClean="0">
                <a:solidFill>
                  <a:srgbClr val="FF0000"/>
                </a:solidFill>
              </a:rPr>
              <a:t> n) </a:t>
            </a:r>
            <a:r>
              <a:rPr lang="en-US" dirty="0" smtClean="0"/>
              <a:t>with high probability.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9787" y="3352800"/>
            <a:ext cx="8620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Idea: Let </a:t>
            </a:r>
            <a:r>
              <a:rPr lang="en-US" b="0" dirty="0" err="1" smtClean="0"/>
              <a:t>X_k</a:t>
            </a:r>
            <a:r>
              <a:rPr lang="en-US" b="0" dirty="0" smtClean="0"/>
              <a:t> be an indicator for the event that the </a:t>
            </a:r>
            <a:br>
              <a:rPr lang="en-US" b="0" dirty="0" smtClean="0"/>
            </a:br>
            <a:r>
              <a:rPr lang="en-US" b="0" dirty="0" err="1" smtClean="0"/>
              <a:t>kth</a:t>
            </a:r>
            <a:r>
              <a:rPr lang="en-US" b="0" dirty="0" smtClean="0"/>
              <a:t> priority-write performs an update. Then </a:t>
            </a:r>
            <a:r>
              <a:rPr lang="en-US" b="0" dirty="0" err="1" smtClean="0"/>
              <a:t>X_k</a:t>
            </a:r>
            <a:r>
              <a:rPr lang="en-US" b="0" dirty="0" smtClean="0"/>
              <a:t> = 1 </a:t>
            </a:r>
            <a:br>
              <a:rPr lang="en-US" b="0" dirty="0" smtClean="0"/>
            </a:br>
            <a:r>
              <a:rPr lang="en-US" b="0" dirty="0" smtClean="0"/>
              <a:t>with probability 1/k, as it updates only if it is the </a:t>
            </a:r>
            <a:br>
              <a:rPr lang="en-US" b="0" dirty="0" smtClean="0"/>
            </a:br>
            <a:r>
              <a:rPr lang="en-US" b="0" dirty="0" smtClean="0"/>
              <a:t>highest-priority of all k earliest writes. The expected </a:t>
            </a:r>
            <a:br>
              <a:rPr lang="en-US" b="0" dirty="0" smtClean="0"/>
            </a:br>
            <a:r>
              <a:rPr lang="en-US" b="0" dirty="0" smtClean="0"/>
              <a:t>number of updates is then given by E[X_1+ … +</a:t>
            </a:r>
            <a:r>
              <a:rPr lang="en-US" b="0" dirty="0" err="1" smtClean="0"/>
              <a:t>X_n</a:t>
            </a:r>
            <a:r>
              <a:rPr lang="en-US" b="0" dirty="0" smtClean="0"/>
              <a:t>] = </a:t>
            </a:r>
            <a:r>
              <a:rPr lang="pt-BR" b="0" dirty="0" smtClean="0"/>
              <a:t>1/1+1/2+1/3+... +1/n = H_n.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Priority-Write in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Take the maximum/minimum of set of values</a:t>
            </a:r>
          </a:p>
          <a:p>
            <a:r>
              <a:rPr lang="en-US" dirty="0" smtClean="0"/>
              <a:t> Avoiding nondeterminism since commutative</a:t>
            </a:r>
          </a:p>
          <a:p>
            <a:r>
              <a:rPr lang="en-US" dirty="0" smtClean="0"/>
              <a:t> Guarantee progress in algorithm: </a:t>
            </a:r>
            <a:br>
              <a:rPr lang="en-US" dirty="0" smtClean="0"/>
            </a:br>
            <a:r>
              <a:rPr lang="en-US" dirty="0" smtClean="0"/>
              <a:t>    highest priority thread will always succeed</a:t>
            </a:r>
          </a:p>
          <a:p>
            <a:r>
              <a:rPr lang="en-US" dirty="0" smtClean="0"/>
              <a:t> Deterministic Reservations: speculative parallel </a:t>
            </a:r>
            <a:br>
              <a:rPr lang="en-US" dirty="0" smtClean="0"/>
            </a:br>
            <a:r>
              <a:rPr lang="en-US" dirty="0" smtClean="0"/>
              <a:t>    FOR loop (use iteration as priority)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3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903922"/>
            <a:ext cx="8788400" cy="5618797"/>
          </a:xfrm>
        </p:spPr>
        <p:txBody>
          <a:bodyPr/>
          <a:lstStyle/>
          <a:p>
            <a:r>
              <a:rPr lang="en-US" dirty="0" smtClean="0"/>
              <a:t> Cilk++</a:t>
            </a:r>
          </a:p>
          <a:p>
            <a:r>
              <a:rPr lang="en-US" dirty="0" smtClean="0"/>
              <a:t> Internally-Deterministic Algorithms</a:t>
            </a:r>
          </a:p>
          <a:p>
            <a:r>
              <a:rPr lang="en-US" dirty="0" smtClean="0"/>
              <a:t> Priority-write Primitive</a:t>
            </a:r>
          </a:p>
          <a:p>
            <a:r>
              <a:rPr lang="en-US" dirty="0" smtClean="0"/>
              <a:t> Work Stealing Beyond Nested Parallelism</a:t>
            </a:r>
          </a:p>
          <a:p>
            <a:r>
              <a:rPr lang="en-US" dirty="0" smtClean="0"/>
              <a:t> Other Extensions</a:t>
            </a:r>
          </a:p>
          <a:p>
            <a:pPr lvl="2"/>
            <a:r>
              <a:rPr lang="en-US" dirty="0" smtClean="0"/>
              <a:t>False Sharing</a:t>
            </a:r>
          </a:p>
          <a:p>
            <a:pPr lvl="2"/>
            <a:r>
              <a:rPr lang="en-US" dirty="0" smtClean="0"/>
              <a:t>Work Stealing under Multiprogramming </a:t>
            </a:r>
          </a:p>
          <a:p>
            <a:r>
              <a:rPr lang="en-US" dirty="0" smtClean="0"/>
              <a:t> Emerging Memory Technologies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Writes in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Parallel version of </a:t>
            </a:r>
            <a:r>
              <a:rPr lang="en-US" dirty="0" err="1" smtClean="0"/>
              <a:t>Kruskal’s</a:t>
            </a:r>
            <a:r>
              <a:rPr lang="en-US" dirty="0" smtClean="0"/>
              <a:t> minimum spanning- </a:t>
            </a:r>
            <a:br>
              <a:rPr lang="en-US" dirty="0" smtClean="0"/>
            </a:br>
            <a:r>
              <a:rPr lang="en-US" dirty="0" smtClean="0"/>
              <a:t>    tree algorithm so that the minimum-weight </a:t>
            </a:r>
            <a:br>
              <a:rPr lang="en-US" dirty="0" smtClean="0"/>
            </a:br>
            <a:r>
              <a:rPr lang="en-US" dirty="0" smtClean="0"/>
              <a:t>    edge into a vertex is always selected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Boruvka’s</a:t>
            </a:r>
            <a:r>
              <a:rPr lang="en-US" dirty="0" smtClean="0"/>
              <a:t> algorithm to select the minimum-</a:t>
            </a:r>
            <a:br>
              <a:rPr lang="en-US" dirty="0" smtClean="0"/>
            </a:br>
            <a:r>
              <a:rPr lang="en-US" dirty="0" smtClean="0"/>
              <a:t>    weight edge</a:t>
            </a:r>
          </a:p>
          <a:p>
            <a:r>
              <a:rPr lang="en-US" dirty="0" smtClean="0"/>
              <a:t> Bellman-Ford shortest paths to update the </a:t>
            </a:r>
            <a:br>
              <a:rPr lang="en-US" dirty="0" smtClean="0"/>
            </a:br>
            <a:r>
              <a:rPr lang="en-US" dirty="0" smtClean="0"/>
              <a:t>    neighbors of a vertex with the potentially </a:t>
            </a:r>
            <a:br>
              <a:rPr lang="en-US" dirty="0" smtClean="0"/>
            </a:br>
            <a:r>
              <a:rPr lang="en-US" dirty="0" smtClean="0"/>
              <a:t>    shorter path</a:t>
            </a:r>
          </a:p>
          <a:p>
            <a:r>
              <a:rPr lang="en-US" dirty="0" smtClean="0"/>
              <a:t>  Deterministic Breadth-First Search 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E.g., Breadth-First Search Tree</a:t>
            </a:r>
            <a:endParaRPr lang="en-US" dirty="0"/>
          </a:p>
        </p:txBody>
      </p:sp>
      <p:pic>
        <p:nvPicPr>
          <p:cNvPr id="914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338" y="3632951"/>
            <a:ext cx="2531702" cy="229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4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6248" y="831533"/>
            <a:ext cx="48482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4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748" y="3739515"/>
            <a:ext cx="46196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6347" y="1264920"/>
            <a:ext cx="423898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b="0" dirty="0" smtClean="0"/>
              <a:t>Frontier  = {source vertex}</a:t>
            </a:r>
          </a:p>
          <a:p>
            <a:pPr algn="l"/>
            <a:r>
              <a:rPr lang="en-US" sz="2000" b="0" dirty="0" smtClean="0"/>
              <a:t>In each round:</a:t>
            </a:r>
          </a:p>
          <a:p>
            <a:pPr algn="l"/>
            <a:r>
              <a:rPr lang="en-US" sz="2000" b="0" dirty="0" smtClean="0"/>
              <a:t>   In parallel for all v in Frontier</a:t>
            </a:r>
          </a:p>
          <a:p>
            <a:pPr algn="l"/>
            <a:r>
              <a:rPr lang="en-US" sz="2000" b="0" dirty="0" smtClean="0"/>
              <a:t>      Remove v;</a:t>
            </a:r>
          </a:p>
          <a:p>
            <a:pPr algn="l"/>
            <a:r>
              <a:rPr lang="en-US" sz="2000" b="0" dirty="0" smtClean="0"/>
              <a:t>      Attempt to place all </a:t>
            </a:r>
            <a:r>
              <a:rPr lang="en-US" sz="2000" b="0" dirty="0" err="1" smtClean="0"/>
              <a:t>v’s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           neighbors in Frontier;</a:t>
            </a:r>
            <a:endParaRPr lang="en-US" sz="20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785283" y="6004560"/>
            <a:ext cx="2698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</a:rPr>
              <a:t>Input: Comb Graph</a:t>
            </a:r>
            <a:endParaRPr lang="en-US" sz="2000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Priority-Write Definition</a:t>
            </a:r>
            <a:endParaRPr lang="en-US" dirty="0"/>
          </a:p>
        </p:txBody>
      </p:sp>
      <p:pic>
        <p:nvPicPr>
          <p:cNvPr id="913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58" y="1371600"/>
            <a:ext cx="865897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Priority-Writes on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903923"/>
            <a:ext cx="8788400" cy="5397500"/>
          </a:xfrm>
        </p:spPr>
        <p:txBody>
          <a:bodyPr/>
          <a:lstStyle/>
          <a:p>
            <a:r>
              <a:rPr lang="en-US" dirty="0" smtClean="0"/>
              <a:t> Efficient implementation of a more general </a:t>
            </a:r>
            <a:br>
              <a:rPr lang="en-US" dirty="0" smtClean="0"/>
            </a:br>
            <a:r>
              <a:rPr lang="en-US" dirty="0" smtClean="0"/>
              <a:t>   dictionary-based priority-write where the </a:t>
            </a:r>
            <a:br>
              <a:rPr lang="en-US" dirty="0" smtClean="0"/>
            </a:br>
            <a:r>
              <a:rPr lang="en-US" dirty="0" smtClean="0"/>
              <a:t>   writes/inserts are made based on keys. </a:t>
            </a:r>
          </a:p>
          <a:p>
            <a:pPr lvl="2"/>
            <a:r>
              <a:rPr lang="en-US" dirty="0" smtClean="0"/>
              <a:t>E.g., all writers might insert a character string </a:t>
            </a:r>
            <a:br>
              <a:rPr lang="en-US" dirty="0" smtClean="0"/>
            </a:br>
            <a:r>
              <a:rPr lang="en-US" dirty="0" smtClean="0"/>
              <a:t>into a dictionary with an associated priority</a:t>
            </a:r>
          </a:p>
          <a:p>
            <a:pPr lvl="2"/>
            <a:r>
              <a:rPr lang="en-US" dirty="0" smtClean="0"/>
              <a:t>Use for prioritized remove-duplicates algorithm</a:t>
            </a:r>
            <a:endParaRPr lang="en-US" dirty="0"/>
          </a:p>
        </p:txBody>
      </p:sp>
      <p:pic>
        <p:nvPicPr>
          <p:cNvPr id="886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903" y="3438525"/>
            <a:ext cx="49434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3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903922"/>
            <a:ext cx="8788400" cy="5618797"/>
          </a:xfrm>
        </p:spPr>
        <p:txBody>
          <a:bodyPr/>
          <a:lstStyle/>
          <a:p>
            <a:r>
              <a:rPr lang="en-US" dirty="0" smtClean="0"/>
              <a:t> Cilk++</a:t>
            </a:r>
          </a:p>
          <a:p>
            <a:r>
              <a:rPr lang="en-US" dirty="0" smtClean="0"/>
              <a:t> Internally-Deterministic Algorithms</a:t>
            </a:r>
          </a:p>
          <a:p>
            <a:r>
              <a:rPr lang="en-US" dirty="0" smtClean="0"/>
              <a:t> Priority-write Primitive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Work Stealing Beyond Nested Parallelism</a:t>
            </a:r>
          </a:p>
          <a:p>
            <a:r>
              <a:rPr lang="en-US" dirty="0" smtClean="0"/>
              <a:t> Other Extensions</a:t>
            </a:r>
          </a:p>
          <a:p>
            <a:pPr lvl="2"/>
            <a:r>
              <a:rPr lang="en-US" dirty="0" smtClean="0"/>
              <a:t>False Sharing</a:t>
            </a:r>
          </a:p>
          <a:p>
            <a:pPr lvl="2"/>
            <a:r>
              <a:rPr lang="en-US" dirty="0" smtClean="0"/>
              <a:t>Work Stealing under Multiprogramming </a:t>
            </a:r>
          </a:p>
          <a:p>
            <a:r>
              <a:rPr lang="en-US" dirty="0" smtClean="0"/>
              <a:t> Emerging Memory Technologies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87680" y="182880"/>
            <a:ext cx="7477920" cy="1062832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Parallel Futures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5040" y="1111343"/>
            <a:ext cx="5944320" cy="3541331"/>
          </a:xfrm>
          <a:ln/>
        </p:spPr>
        <p:txBody>
          <a:bodyPr/>
          <a:lstStyle/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Futures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[Halstead '85],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b="0" dirty="0" err="1" smtClean="0">
                <a:latin typeface="Arial" pitchFamily="34" charset="0"/>
                <a:cs typeface="Arial" pitchFamily="34" charset="0"/>
              </a:rPr>
              <a:t>Multilisp</a:t>
            </a:r>
            <a:endParaRPr lang="en-US" b="0" dirty="0">
              <a:latin typeface="Arial" pitchFamily="34" charset="0"/>
              <a:cs typeface="Arial" pitchFamily="34" charset="0"/>
            </a:endParaRPr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b="0" dirty="0">
                <a:latin typeface="Arial" pitchFamily="34" charset="0"/>
                <a:cs typeface="Arial" pitchFamily="34" charset="0"/>
              </a:rPr>
              <a:t>Parallelism no longer nested</a:t>
            </a:r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b="0" dirty="0">
                <a:latin typeface="Arial" pitchFamily="34" charset="0"/>
                <a:cs typeface="Arial" pitchFamily="34" charset="0"/>
              </a:rPr>
              <a:t>Here: explicit future and touch keywords</a:t>
            </a:r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b="0" dirty="0">
                <a:latin typeface="Arial" pitchFamily="34" charset="0"/>
                <a:cs typeface="Arial" pitchFamily="34" charset="0"/>
              </a:rPr>
              <a:t>E.g. Halstead's </a:t>
            </a:r>
            <a:r>
              <a:rPr lang="en-US" b="0" dirty="0" err="1">
                <a:latin typeface="Arial" pitchFamily="34" charset="0"/>
                <a:cs typeface="Arial" pitchFamily="34" charset="0"/>
              </a:rPr>
              <a:t>quicksort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, pipelining tree merge 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[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Blelloch, Reid-Miller '97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]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62321" y="4491506"/>
            <a:ext cx="8460000" cy="17873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602" rIns="0" bIns="0"/>
          <a:lstStyle/>
          <a:p>
            <a:pPr marL="391686" indent="-293764" algn="l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Strictly more expressive than fork/join</a:t>
            </a:r>
          </a:p>
          <a:p>
            <a:pPr marL="783372" lvl="1" indent="-293764" algn="l">
              <a:spcAft>
                <a:spcPts val="1032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E.g. can express parallel pipelining</a:t>
            </a:r>
          </a:p>
          <a:p>
            <a:pPr marL="391686" indent="-293764" algn="l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 but still deterministic!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1361" y="3391448"/>
            <a:ext cx="2191680" cy="3054560"/>
          </a:xfrm>
          <a:prstGeom prst="rect">
            <a:avLst/>
          </a:prstGeom>
          <a:noFill/>
          <a:ln w="45720">
            <a:noFill/>
            <a:round/>
            <a:headEnd/>
            <a:tailEnd type="triangle" w="med" len="med"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4880" y="387402"/>
            <a:ext cx="2482560" cy="277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360" y="705842"/>
            <a:ext cx="2482560" cy="277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86561" y="41765"/>
            <a:ext cx="8228160" cy="1062832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Work Stealing for Futures?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9001" y="799470"/>
            <a:ext cx="8228160" cy="4216763"/>
          </a:xfrm>
          <a:ln/>
        </p:spPr>
        <p:txBody>
          <a:bodyPr/>
          <a:lstStyle/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Implementation choices:</a:t>
            </a:r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What to do when </a:t>
            </a:r>
            <a:r>
              <a:rPr lang="en-US" dirty="0">
                <a:latin typeface="Courier New" pitchFamily="49" charset="0"/>
              </a:rPr>
              <a:t>touch</a:t>
            </a:r>
            <a:r>
              <a:rPr lang="en-US" dirty="0"/>
              <a:t> causes </a:t>
            </a:r>
            <a:br>
              <a:rPr lang="en-US" dirty="0"/>
            </a:br>
            <a:r>
              <a:rPr lang="en-US" dirty="0"/>
              <a:t>processor to stall?</a:t>
            </a:r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Previous work beyond nested parallelism:</a:t>
            </a:r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/>
              <a:t>Bound # of steals for WS </a:t>
            </a:r>
            <a:r>
              <a:rPr lang="en-US" sz="2000" b="0" dirty="0"/>
              <a:t>[</a:t>
            </a:r>
            <a:r>
              <a:rPr lang="en-US" sz="2000" b="0" dirty="0" err="1"/>
              <a:t>Arora</a:t>
            </a:r>
            <a:r>
              <a:rPr lang="en-US" sz="2000" b="0" dirty="0"/>
              <a:t> et al. </a:t>
            </a:r>
            <a:r>
              <a:rPr lang="en-US" sz="2000" b="0" dirty="0" smtClean="0"/>
              <a:t>’98</a:t>
            </a:r>
            <a:r>
              <a:rPr lang="en-US" sz="2000" b="0" dirty="0"/>
              <a:t>]</a:t>
            </a:r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i="1" dirty="0"/>
              <a:t>We show:</a:t>
            </a:r>
            <a:r>
              <a:rPr lang="en-US" sz="2000" b="1" i="1" dirty="0"/>
              <a:t> not</a:t>
            </a:r>
            <a:r>
              <a:rPr lang="en-US" sz="2000" dirty="0"/>
              <a:t> sufficient to bound WS </a:t>
            </a:r>
            <a:r>
              <a:rPr lang="en-US" sz="2000" dirty="0" smtClean="0"/>
              <a:t>overhead, once </a:t>
            </a:r>
            <a:r>
              <a:rPr lang="en-US" sz="2000" dirty="0"/>
              <a:t>add futures!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4537298"/>
            <a:ext cx="9143999" cy="19611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82945" tIns="41473" rIns="82945" bIns="41473">
            <a:spAutoFit/>
          </a:bodyPr>
          <a:lstStyle/>
          <a:p>
            <a:r>
              <a:rPr lang="en-US" sz="2500" dirty="0"/>
              <a:t>   </a:t>
            </a:r>
            <a:r>
              <a:rPr lang="en-US" sz="2500" u="sng" dirty="0" smtClean="0"/>
              <a:t>Summary </a:t>
            </a:r>
            <a:r>
              <a:rPr lang="en-US" sz="2500" u="sng" dirty="0"/>
              <a:t>of previous work</a:t>
            </a:r>
          </a:p>
          <a:p>
            <a:endParaRPr lang="en-US" sz="900" dirty="0"/>
          </a:p>
          <a:p>
            <a:r>
              <a:rPr lang="en-US" sz="2200" dirty="0">
                <a:solidFill>
                  <a:schemeClr val="accent2"/>
                </a:solidFill>
              </a:rPr>
              <a:t>Nested Parallelism:</a:t>
            </a:r>
            <a:r>
              <a:rPr lang="en-US" sz="2200" dirty="0"/>
              <a:t> 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O(Pd</a:t>
            </a:r>
            <a:r>
              <a:rPr lang="en-US" sz="2200" dirty="0"/>
              <a:t>) steals,  Overheads additive in # of steals</a:t>
            </a:r>
          </a:p>
          <a:p>
            <a:r>
              <a:rPr lang="en-US" sz="2200" dirty="0">
                <a:solidFill>
                  <a:schemeClr val="accent2"/>
                </a:solidFill>
              </a:rPr>
              <a:t>Beyond Nested </a:t>
            </a:r>
            <a:r>
              <a:rPr lang="en-US" sz="2200" dirty="0" smtClean="0">
                <a:solidFill>
                  <a:schemeClr val="accent2"/>
                </a:solidFill>
              </a:rPr>
              <a:t>Parallelism: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O(Pd</a:t>
            </a:r>
            <a:r>
              <a:rPr lang="en-US" sz="2200" dirty="0"/>
              <a:t>) steals,  # steals can’t bound overheads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8859" y="6442055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d = depth of DAG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6477"/>
            <a:ext cx="9144000" cy="1143481"/>
          </a:xfrm>
        </p:spPr>
        <p:txBody>
          <a:bodyPr/>
          <a:lstStyle/>
          <a:p>
            <a:r>
              <a:rPr lang="en-US" dirty="0" smtClean="0"/>
              <a:t>Bounds for Work Stealing with Futures</a:t>
            </a:r>
            <a:br>
              <a:rPr lang="en-US" dirty="0" smtClean="0"/>
            </a:br>
            <a:r>
              <a:rPr lang="en-US" sz="2000" b="0" dirty="0" smtClean="0"/>
              <a:t>[</a:t>
            </a:r>
            <a:r>
              <a:rPr lang="en-US" sz="2000" b="0" dirty="0" err="1" smtClean="0"/>
              <a:t>Spoonhower</a:t>
            </a:r>
            <a:r>
              <a:rPr lang="en-US" sz="2000" b="0" dirty="0" smtClean="0"/>
              <a:t>, Blelloch, G, Harper ‘09]</a:t>
            </a:r>
            <a:endParaRPr lang="en-US" b="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360" y="1490153"/>
            <a:ext cx="8933640" cy="4438207"/>
          </a:xfrm>
        </p:spPr>
        <p:txBody>
          <a:bodyPr/>
          <a:lstStyle/>
          <a:p>
            <a:pPr>
              <a:buNone/>
            </a:pPr>
            <a:r>
              <a:rPr lang="en-US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Extend study of Work Stealing (WS) to Futures:</a:t>
            </a:r>
          </a:p>
          <a:p>
            <a:pPr>
              <a:buFont typeface="Times New Roman" pitchFamily="18" charset="0"/>
              <a:buChar char="•"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 Study 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“deviations” as a replacement for “steals”</a:t>
            </a:r>
          </a:p>
          <a:p>
            <a:pPr lvl="2"/>
            <a:r>
              <a:rPr lang="en-US" b="0" dirty="0">
                <a:latin typeface="Arial" pitchFamily="34" charset="0"/>
                <a:cs typeface="Arial" pitchFamily="34" charset="0"/>
              </a:rPr>
              <a:t>Classification of deviations arising with futures</a:t>
            </a:r>
          </a:p>
          <a:p>
            <a:pPr lvl="2"/>
            <a:r>
              <a:rPr lang="en-US" b="0" dirty="0">
                <a:latin typeface="Arial" pitchFamily="34" charset="0"/>
                <a:cs typeface="Arial" pitchFamily="34" charset="0"/>
              </a:rPr>
              <a:t>Tight bounds on WS overheads as function of # of deviations</a:t>
            </a:r>
          </a:p>
          <a:p>
            <a:pPr lvl="1">
              <a:buFont typeface="Times New Roman" pitchFamily="18" charset="0"/>
              <a:buChar char="–"/>
            </a:pPr>
            <a:endParaRPr lang="en-US" sz="700" b="0" dirty="0">
              <a:latin typeface="Arial" pitchFamily="34" charset="0"/>
              <a:cs typeface="Arial" pitchFamily="34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 Give 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tight upper &amp; lower bounds on # of deviations for WS</a:t>
            </a:r>
          </a:p>
          <a:p>
            <a:pPr lvl="2"/>
            <a:r>
              <a:rPr lang="el-GR" b="0" dirty="0">
                <a:latin typeface="Arial" pitchFamily="34" charset="0"/>
                <a:cs typeface="Arial" pitchFamily="34" charset="0"/>
              </a:rPr>
              <a:t>Θ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(Pd + Td), where T is # of touches</a:t>
            </a:r>
          </a:p>
          <a:p>
            <a:pPr lvl="1">
              <a:buFont typeface="Times New Roman" pitchFamily="18" charset="0"/>
              <a:buChar char="–"/>
            </a:pPr>
            <a:endParaRPr lang="en-US" sz="700" b="0" dirty="0">
              <a:latin typeface="Arial" pitchFamily="34" charset="0"/>
              <a:cs typeface="Arial" pitchFamily="34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 Characterize 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a class of programs using futures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effectively</a:t>
            </a:r>
          </a:p>
          <a:p>
            <a:pPr lvl="2">
              <a:buFont typeface="Times New Roman" pitchFamily="18" charset="0"/>
              <a:buChar char="•"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Only O(Pd) deviations</a:t>
            </a:r>
          </a:p>
          <a:p>
            <a:pPr>
              <a:buFont typeface="Times New Roman" pitchFamily="18" charset="0"/>
              <a:buChar char="•"/>
            </a:pP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41765"/>
            <a:ext cx="8228160" cy="1062832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Futures + Parallelism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20" y="792397"/>
            <a:ext cx="6635520" cy="5057811"/>
          </a:xfrm>
          <a:ln/>
        </p:spPr>
        <p:txBody>
          <a:bodyPr/>
          <a:lstStyle/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/>
              <a:t>Processor can </a:t>
            </a:r>
            <a:r>
              <a:rPr lang="en-US" b="1" dirty="0">
                <a:solidFill>
                  <a:srgbClr val="FF0000"/>
                </a:solidFill>
              </a:rPr>
              <a:t>stall</a:t>
            </a:r>
            <a:r>
              <a:rPr lang="en-US" dirty="0"/>
              <a:t> when:</a:t>
            </a:r>
          </a:p>
          <a:p>
            <a:pPr marL="783372" lvl="1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2000" dirty="0"/>
              <a:t>1. No more tasks in local work queue</a:t>
            </a:r>
          </a:p>
          <a:p>
            <a:pPr marL="783372" lvl="1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2000" dirty="0"/>
              <a:t>2. Current task is waiting for a value </a:t>
            </a:r>
            <a:r>
              <a:rPr lang="en-US" sz="2000" dirty="0" smtClean="0"/>
              <a:t>computed by </a:t>
            </a:r>
            <a:r>
              <a:rPr lang="en-US" sz="2000" dirty="0"/>
              <a:t>another processor</a:t>
            </a:r>
          </a:p>
          <a:p>
            <a:pPr marL="783372" lvl="1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US" sz="1800" dirty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/>
              <a:t>Existing WS only </a:t>
            </a:r>
            <a:r>
              <a:rPr lang="en-US" b="1" dirty="0">
                <a:solidFill>
                  <a:srgbClr val="FF0000"/>
                </a:solidFill>
              </a:rPr>
              <a:t>steals</a:t>
            </a:r>
            <a:r>
              <a:rPr lang="en-US" dirty="0"/>
              <a:t> in case 1</a:t>
            </a:r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2000" dirty="0"/>
              <a:t>We call these </a:t>
            </a:r>
            <a:r>
              <a:rPr lang="en-US" sz="2000" b="1" i="1" dirty="0">
                <a:solidFill>
                  <a:srgbClr val="C00000"/>
                </a:solidFill>
              </a:rPr>
              <a:t>parsimonious</a:t>
            </a:r>
            <a:r>
              <a:rPr lang="en-US" sz="2000" dirty="0"/>
              <a:t> schedulers</a:t>
            </a:r>
            <a:br>
              <a:rPr lang="en-US" sz="2000" dirty="0"/>
            </a:br>
            <a:r>
              <a:rPr lang="en-US" sz="2000" dirty="0"/>
              <a:t>(i.e., pays the cost of a steal only when it must</a:t>
            </a:r>
            <a:r>
              <a:rPr lang="en-US" sz="2000" dirty="0" smtClean="0"/>
              <a:t>)</a:t>
            </a:r>
            <a:endParaRPr lang="en-US" dirty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/>
              <a:t>Thus, in case 2, stalled processor jumps to other work on its local work queue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360" y="1009547"/>
            <a:ext cx="2482560" cy="277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64077"/>
            <a:ext cx="8228160" cy="1062832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Deviations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73874"/>
            <a:ext cx="9144000" cy="4653128"/>
          </a:xfrm>
          <a:ln/>
        </p:spPr>
        <p:txBody>
          <a:bodyPr/>
          <a:lstStyle/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deviation</a:t>
            </a:r>
            <a:r>
              <a:rPr lang="en-US" dirty="0"/>
              <a:t> (from the sequential schedule) occurs when...</a:t>
            </a:r>
          </a:p>
          <a:p>
            <a:pPr marL="963186" lvl="2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a processor </a:t>
            </a:r>
            <a:r>
              <a:rPr lang="en-US" i="1" dirty="0"/>
              <a:t>p</a:t>
            </a:r>
            <a:r>
              <a:rPr lang="en-US" dirty="0"/>
              <a:t> visits a node </a:t>
            </a:r>
            <a:r>
              <a:rPr lang="en-US" i="1" dirty="0"/>
              <a:t>n</a:t>
            </a:r>
            <a:r>
              <a:rPr lang="en-US" dirty="0"/>
              <a:t>,</a:t>
            </a:r>
          </a:p>
          <a:p>
            <a:pPr marL="963186" lvl="2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the sequential schedule visits </a:t>
            </a:r>
            <a:r>
              <a:rPr lang="en-US" i="1" dirty="0"/>
              <a:t>n’</a:t>
            </a:r>
            <a:r>
              <a:rPr lang="en-US" dirty="0"/>
              <a:t> immediately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before </a:t>
            </a:r>
            <a:r>
              <a:rPr lang="en-US" i="1" dirty="0"/>
              <a:t>n</a:t>
            </a:r>
            <a:r>
              <a:rPr lang="en-US" dirty="0"/>
              <a:t> </a:t>
            </a:r>
          </a:p>
          <a:p>
            <a:pPr marL="963186" lvl="2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...but </a:t>
            </a:r>
            <a:r>
              <a:rPr lang="en-US" i="1" dirty="0"/>
              <a:t>p</a:t>
            </a:r>
            <a:r>
              <a:rPr lang="en-US" dirty="0"/>
              <a:t> did not</a:t>
            </a:r>
            <a:r>
              <a:rPr lang="en-US" dirty="0" smtClean="0"/>
              <a:t>.</a:t>
            </a:r>
            <a:endParaRPr lang="en-US" sz="900" dirty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Used by </a:t>
            </a:r>
            <a:r>
              <a:rPr lang="en-US" sz="2000" b="0" dirty="0" smtClean="0"/>
              <a:t>[Acar, Blelloch, </a:t>
            </a:r>
            <a:r>
              <a:rPr lang="en-US" sz="2000" b="0" dirty="0" err="1" smtClean="0"/>
              <a:t>Blumofe</a:t>
            </a:r>
            <a:r>
              <a:rPr lang="en-US" sz="2000" b="0" dirty="0" smtClean="0"/>
              <a:t> ’02] </a:t>
            </a:r>
            <a:r>
              <a:rPr lang="en-US" dirty="0"/>
              <a:t>to bound additional cache misses in nested </a:t>
            </a:r>
            <a:r>
              <a:rPr lang="en-US" dirty="0" smtClean="0"/>
              <a:t>parallelism</a:t>
            </a:r>
            <a:endParaRPr lang="en-US" sz="900" dirty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Our work: use deviations as means to bound several measures of performance</a:t>
            </a:r>
          </a:p>
          <a:p>
            <a:pPr marL="1108809" lvl="2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Bound # of “slow clone” invocations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(</a:t>
            </a:r>
            <a:r>
              <a:rPr lang="en-US" dirty="0">
                <a:cs typeface="Arial" charset="0"/>
              </a:rPr>
              <a:t>≈</a:t>
            </a:r>
            <a:r>
              <a:rPr lang="en-US" dirty="0"/>
              <a:t> computation overhead)</a:t>
            </a:r>
          </a:p>
          <a:p>
            <a:pPr marL="1108809" lvl="2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Bound # of cache misses in private LRU cache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7" name="Rectangle 3"/>
          <p:cNvSpPr>
            <a:spLocks noGrp="1" noChangeArrowheads="1"/>
          </p:cNvSpPr>
          <p:nvPr>
            <p:ph type="title"/>
          </p:nvPr>
        </p:nvSpPr>
        <p:spPr>
          <a:xfrm>
            <a:off x="-1588" y="161925"/>
            <a:ext cx="9144001" cy="619125"/>
          </a:xfrm>
        </p:spPr>
        <p:txBody>
          <a:bodyPr/>
          <a:lstStyle/>
          <a:p>
            <a:r>
              <a:rPr lang="en-US" dirty="0" smtClean="0"/>
              <a:t>Multicore Programming using Cilk++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61828" name="Text Box 4"/>
          <p:cNvSpPr txBox="1">
            <a:spLocks noChangeArrowheads="1"/>
          </p:cNvSpPr>
          <p:nvPr/>
        </p:nvSpPr>
        <p:spPr bwMode="auto">
          <a:xfrm>
            <a:off x="243841" y="990600"/>
            <a:ext cx="8702040" cy="440120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algn="l">
              <a:buClr>
                <a:schemeClr val="accent2"/>
              </a:buClr>
              <a:buFontTx/>
              <a:buChar char="•"/>
            </a:pPr>
            <a:r>
              <a:rPr lang="en-US" dirty="0"/>
              <a:t>Cilk extends the C language with just a </a:t>
            </a:r>
            <a:r>
              <a:rPr lang="en-US" b="1" i="1" dirty="0">
                <a:solidFill>
                  <a:srgbClr val="FF0000"/>
                </a:solidFill>
              </a:rPr>
              <a:t>handful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of </a:t>
            </a:r>
            <a:r>
              <a:rPr lang="en-US" dirty="0" smtClean="0"/>
              <a:t>keywords</a:t>
            </a:r>
          </a:p>
          <a:p>
            <a:pPr marL="231775" indent="-231775" algn="l">
              <a:buClr>
                <a:schemeClr val="accent2"/>
              </a:buClr>
              <a:buFontTx/>
              <a:buChar char="•"/>
            </a:pPr>
            <a:endParaRPr lang="en-US" sz="800" dirty="0"/>
          </a:p>
          <a:p>
            <a:pPr marL="231775" indent="-231775" algn="l">
              <a:buClr>
                <a:schemeClr val="accent2"/>
              </a:buClr>
              <a:buFontTx/>
              <a:buChar char="•"/>
            </a:pPr>
            <a:r>
              <a:rPr lang="en-US" dirty="0"/>
              <a:t>Every Cilk program has a </a:t>
            </a:r>
            <a:r>
              <a:rPr lang="en-US" b="1" i="1" dirty="0">
                <a:solidFill>
                  <a:srgbClr val="FF0000"/>
                </a:solidFill>
              </a:rPr>
              <a:t>serial </a:t>
            </a:r>
            <a:r>
              <a:rPr lang="en-US" b="1" i="1" dirty="0" smtClean="0">
                <a:solidFill>
                  <a:srgbClr val="FF0000"/>
                </a:solidFill>
              </a:rPr>
              <a:t>semantics</a:t>
            </a:r>
          </a:p>
          <a:p>
            <a:pPr marL="231775" indent="-231775" algn="l">
              <a:buClr>
                <a:schemeClr val="accent2"/>
              </a:buClr>
              <a:buFontTx/>
              <a:buChar char="•"/>
            </a:pPr>
            <a:endParaRPr lang="en-US" sz="800" dirty="0"/>
          </a:p>
          <a:p>
            <a:pPr marL="231775" indent="-231775" algn="l">
              <a:buClr>
                <a:schemeClr val="accent2"/>
              </a:buClr>
              <a:buFontTx/>
              <a:buChar char="•"/>
            </a:pPr>
            <a:r>
              <a:rPr lang="en-US" dirty="0"/>
              <a:t>Not only is Cilk fast, it provides </a:t>
            </a:r>
            <a:r>
              <a:rPr lang="en-US" b="1" i="1" dirty="0">
                <a:solidFill>
                  <a:srgbClr val="FF0000"/>
                </a:solidFill>
              </a:rPr>
              <a:t>performance guarantees</a:t>
            </a:r>
            <a:r>
              <a:rPr lang="en-US" dirty="0"/>
              <a:t> based on performance </a:t>
            </a:r>
            <a:r>
              <a:rPr lang="en-US" dirty="0" smtClean="0"/>
              <a:t>abstractions</a:t>
            </a:r>
          </a:p>
          <a:p>
            <a:pPr marL="231775" indent="-231775" algn="l">
              <a:buClr>
                <a:schemeClr val="accent2"/>
              </a:buClr>
              <a:buFontTx/>
              <a:buChar char="•"/>
            </a:pPr>
            <a:endParaRPr lang="en-US" sz="800" dirty="0"/>
          </a:p>
          <a:p>
            <a:pPr marL="231775" indent="-231775" algn="l">
              <a:buClr>
                <a:schemeClr val="accent2"/>
              </a:buClr>
              <a:buFontTx/>
              <a:buChar char="•"/>
            </a:pPr>
            <a:r>
              <a:rPr lang="en-US" dirty="0"/>
              <a:t>Cilk is </a:t>
            </a:r>
            <a:r>
              <a:rPr lang="en-US" b="1" i="1" dirty="0" smtClean="0">
                <a:solidFill>
                  <a:srgbClr val="FF0000"/>
                </a:solidFill>
              </a:rPr>
              <a:t>processor-oblivious</a:t>
            </a:r>
            <a:endParaRPr lang="en-US" dirty="0"/>
          </a:p>
          <a:p>
            <a:pPr marL="231775" indent="-231775" algn="l">
              <a:buClr>
                <a:schemeClr val="accent2"/>
              </a:buClr>
              <a:buFontTx/>
              <a:buChar char="•"/>
            </a:pPr>
            <a:endParaRPr lang="en-US" sz="800" dirty="0"/>
          </a:p>
          <a:p>
            <a:pPr marL="231775" indent="-231775" algn="l">
              <a:buClr>
                <a:schemeClr val="accent2"/>
              </a:buClr>
              <a:buFontTx/>
              <a:buChar char="•"/>
            </a:pPr>
            <a:r>
              <a:rPr lang="en-US" dirty="0" err="1"/>
              <a:t>Cilk’s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provably good </a:t>
            </a:r>
            <a:r>
              <a:rPr lang="en-US" dirty="0"/>
              <a:t>runtime </a:t>
            </a:r>
            <a:r>
              <a:rPr lang="en-US" dirty="0" smtClean="0"/>
              <a:t>system automatically </a:t>
            </a:r>
            <a:r>
              <a:rPr lang="en-US" dirty="0"/>
              <a:t>manages low-level aspects of parallel execution, including protocols, load balancing, and </a:t>
            </a:r>
            <a:r>
              <a:rPr lang="en-US" dirty="0" smtClean="0"/>
              <a:t>scheduling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7218" y="5989320"/>
            <a:ext cx="3103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A014C"/>
                </a:solidFill>
              </a:rPr>
              <a:t>Intel</a:t>
            </a:r>
            <a:r>
              <a:rPr lang="en-US" baseline="30000" dirty="0" smtClean="0">
                <a:solidFill>
                  <a:srgbClr val="AA014C"/>
                </a:solidFill>
              </a:rPr>
              <a:t>®</a:t>
            </a:r>
            <a:r>
              <a:rPr lang="en-US" dirty="0" smtClean="0">
                <a:solidFill>
                  <a:srgbClr val="AA014C"/>
                </a:solidFill>
              </a:rPr>
              <a:t> Cilk™ Plus</a:t>
            </a:r>
            <a:endParaRPr lang="en-US" dirty="0">
              <a:solidFill>
                <a:srgbClr val="AA014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447" y="6581001"/>
            <a:ext cx="3164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Slides adapted from C. </a:t>
            </a:r>
            <a:r>
              <a:rPr lang="en-US" sz="1200" dirty="0" err="1" smtClean="0">
                <a:solidFill>
                  <a:schemeClr val="bg1"/>
                </a:solidFill>
              </a:rPr>
              <a:t>Leiserson’s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1761" y="1455994"/>
            <a:ext cx="4904640" cy="3935933"/>
          </a:xfrm>
          <a:prstGeom prst="rect">
            <a:avLst/>
          </a:prstGeom>
          <a:noFill/>
          <a:ln w="45720">
            <a:noFill/>
            <a:round/>
            <a:headEnd/>
            <a:tailEnd type="triangle" w="med" len="med"/>
          </a:ln>
          <a:effectLst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151217"/>
            <a:ext cx="8228160" cy="1062832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Sources of Deviations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880" y="1050383"/>
            <a:ext cx="4727520" cy="5160061"/>
          </a:xfrm>
          <a:ln/>
        </p:spPr>
        <p:txBody>
          <a:bodyPr/>
          <a:lstStyle/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dirty="0"/>
              <a:t>In nested parallelism:</a:t>
            </a:r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dirty="0"/>
              <a:t>at steals &amp; joins</a:t>
            </a:r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dirty="0"/>
              <a:t># deviations ≤ 2× # steals</a:t>
            </a:r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dirty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dirty="0"/>
              <a:t>With futures:</a:t>
            </a:r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dirty="0"/>
              <a:t>at steals &amp; joins</a:t>
            </a:r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dirty="0"/>
              <a:t>at touches</a:t>
            </a:r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dirty="0"/>
              <a:t>indirectly after touches</a:t>
            </a:r>
          </a:p>
        </p:txBody>
      </p:sp>
      <p:sp>
        <p:nvSpPr>
          <p:cNvPr id="16388" name="Oval 4"/>
          <p:cNvSpPr>
            <a:spLocks/>
          </p:cNvSpPr>
          <p:nvPr/>
        </p:nvSpPr>
        <p:spPr bwMode="auto">
          <a:xfrm>
            <a:off x="6406560" y="3437641"/>
            <a:ext cx="414720" cy="414764"/>
          </a:xfrm>
          <a:prstGeom prst="ellipse">
            <a:avLst/>
          </a:prstGeom>
          <a:noFill/>
          <a:ln w="45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82945" tIns="41473" rIns="82945" bIns="41473" anchor="ctr"/>
          <a:lstStyle/>
          <a:p>
            <a:endParaRPr lang="en-US" sz="2000" b="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242560" y="3552015"/>
            <a:ext cx="1080840" cy="395145"/>
          </a:xfrm>
          <a:prstGeom prst="rect">
            <a:avLst/>
          </a:prstGeom>
          <a:noFill/>
          <a:ln w="45720">
            <a:noFill/>
            <a:round/>
            <a:headEnd/>
            <a:tailEnd type="triangle" w="med" len="med"/>
          </a:ln>
          <a:effectLst/>
        </p:spPr>
        <p:txBody>
          <a:bodyPr lIns="81639" tIns="53162" rIns="81639" bIns="40820"/>
          <a:lstStyle/>
          <a:p>
            <a:pPr>
              <a:lnSpc>
                <a:spcPct val="94000"/>
              </a:lnSpc>
              <a:tabLst>
                <a:tab pos="656650" algn="l"/>
              </a:tabLst>
            </a:pPr>
            <a:r>
              <a:rPr lang="en-US" b="0" dirty="0">
                <a:solidFill>
                  <a:srgbClr val="000000"/>
                </a:solidFill>
                <a:latin typeface="Courier New" pitchFamily="49" charset="0"/>
              </a:rPr>
              <a:t>touch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413852" y="1355183"/>
            <a:ext cx="331016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000" b="0"/>
              <a:t>1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893212" y="1977328"/>
            <a:ext cx="331016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000" b="0"/>
              <a:t>2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7312412" y="2560589"/>
            <a:ext cx="331016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000" b="0"/>
              <a:t>8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8210972" y="2046455"/>
            <a:ext cx="331016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000" b="0"/>
              <a:t>7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893212" y="2668600"/>
            <a:ext cx="331016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000" b="0"/>
              <a:t>4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893212" y="3014237"/>
            <a:ext cx="331016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000" b="0"/>
              <a:t>5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113219" y="3774637"/>
            <a:ext cx="494523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000" b="0" dirty="0"/>
              <a:t>10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4893212" y="2392091"/>
            <a:ext cx="331016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000" b="0"/>
              <a:t>3</a:t>
            </a: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4986720" y="3567255"/>
            <a:ext cx="207360" cy="2073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 sz="2000" b="0"/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6991200" y="3083364"/>
            <a:ext cx="207360" cy="2073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 sz="2000" b="0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4893212" y="3359873"/>
            <a:ext cx="331016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000" b="0"/>
              <a:t>6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828572" y="3044480"/>
            <a:ext cx="331016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000" b="0"/>
              <a:t>9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6873539" y="4051146"/>
            <a:ext cx="494523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000" b="0"/>
              <a:t>12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7111379" y="3383280"/>
            <a:ext cx="494523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000" b="0" dirty="0"/>
              <a:t>11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7288259" y="4535036"/>
            <a:ext cx="494523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000" b="0"/>
              <a:t>14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7817819" y="3298913"/>
            <a:ext cx="494523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000" b="0" dirty="0"/>
              <a:t>13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8255939" y="3567255"/>
            <a:ext cx="494523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000" b="0"/>
              <a:t>15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8134979" y="5088054"/>
            <a:ext cx="494523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000" b="0"/>
              <a:t>16</a:t>
            </a:r>
          </a:p>
        </p:txBody>
      </p:sp>
      <p:sp>
        <p:nvSpPr>
          <p:cNvPr id="16418" name="Oval 34"/>
          <p:cNvSpPr>
            <a:spLocks/>
          </p:cNvSpPr>
          <p:nvPr/>
        </p:nvSpPr>
        <p:spPr bwMode="auto">
          <a:xfrm>
            <a:off x="3945600" y="4040789"/>
            <a:ext cx="414720" cy="414764"/>
          </a:xfrm>
          <a:prstGeom prst="ellipse">
            <a:avLst/>
          </a:prstGeom>
          <a:noFill/>
          <a:ln w="4572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19" name="Oval 35"/>
          <p:cNvSpPr>
            <a:spLocks/>
          </p:cNvSpPr>
          <p:nvPr/>
        </p:nvSpPr>
        <p:spPr bwMode="auto">
          <a:xfrm>
            <a:off x="2957760" y="4531753"/>
            <a:ext cx="414720" cy="414764"/>
          </a:xfrm>
          <a:prstGeom prst="ellipse">
            <a:avLst/>
          </a:prstGeom>
          <a:noFill/>
          <a:ln w="45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820640" y="1977328"/>
            <a:ext cx="414720" cy="3456363"/>
            <a:chOff x="5431" y="1373"/>
            <a:chExt cx="288" cy="2400"/>
          </a:xfrm>
        </p:grpSpPr>
        <p:sp>
          <p:nvSpPr>
            <p:cNvPr id="16416" name="Oval 32"/>
            <p:cNvSpPr>
              <a:spLocks/>
            </p:cNvSpPr>
            <p:nvPr/>
          </p:nvSpPr>
          <p:spPr bwMode="auto">
            <a:xfrm>
              <a:off x="5431" y="1373"/>
              <a:ext cx="288" cy="288"/>
            </a:xfrm>
            <a:prstGeom prst="ellipse">
              <a:avLst/>
            </a:prstGeom>
            <a:noFill/>
            <a:ln w="4572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6421" name="Oval 37"/>
            <p:cNvSpPr>
              <a:spLocks/>
            </p:cNvSpPr>
            <p:nvPr/>
          </p:nvSpPr>
          <p:spPr bwMode="auto">
            <a:xfrm>
              <a:off x="5431" y="3485"/>
              <a:ext cx="288" cy="288"/>
            </a:xfrm>
            <a:prstGeom prst="ellipse">
              <a:avLst/>
            </a:prstGeom>
            <a:noFill/>
            <a:ln w="4572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 b="0"/>
            </a:p>
          </p:txBody>
        </p:sp>
      </p:grp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2766014" y="5396279"/>
            <a:ext cx="1097252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(rest)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42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-27363"/>
            <a:ext cx="8228160" cy="1062832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Bounding WS Overheads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3920" y="1493438"/>
            <a:ext cx="8650080" cy="5095255"/>
          </a:xfrm>
          <a:ln/>
        </p:spPr>
        <p:txBody>
          <a:bodyPr/>
          <a:lstStyle/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dirty="0">
                <a:solidFill>
                  <a:srgbClr val="FF0000"/>
                </a:solidFill>
              </a:rPr>
              <a:t>Invocations of slow clones</a:t>
            </a:r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/>
              <a:t>Theorem:  # of slow clone invocations </a:t>
            </a:r>
            <a:r>
              <a:rPr lang="en-US" sz="2200" dirty="0">
                <a:cs typeface="Arial" charset="0"/>
              </a:rPr>
              <a:t>≤ </a:t>
            </a:r>
            <a:r>
              <a:rPr lang="en-US" sz="2200" dirty="0">
                <a:solidFill>
                  <a:srgbClr val="FF0000"/>
                </a:solidFill>
              </a:rPr>
              <a:t>∆</a:t>
            </a:r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/>
              <a:t>Lower bound: # of slow clone invocations is </a:t>
            </a:r>
            <a:r>
              <a:rPr lang="el-GR" sz="2200" dirty="0">
                <a:solidFill>
                  <a:srgbClr val="FF0000"/>
                </a:solidFill>
                <a:cs typeface="Arial" charset="0"/>
              </a:rPr>
              <a:t>Ω</a:t>
            </a:r>
            <a:r>
              <a:rPr lang="en-US" sz="2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sz="2200" dirty="0">
                <a:solidFill>
                  <a:srgbClr val="FF0000"/>
                </a:solidFill>
              </a:rPr>
              <a:t>∆)</a:t>
            </a:r>
            <a:endParaRPr lang="el-GR" sz="2200" dirty="0">
              <a:solidFill>
                <a:srgbClr val="FF0000"/>
              </a:solidFill>
              <a:cs typeface="Arial" charset="0"/>
            </a:endParaRPr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300" dirty="0">
              <a:solidFill>
                <a:srgbClr val="FF0000"/>
              </a:solidFill>
            </a:endParaRP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dirty="0">
                <a:solidFill>
                  <a:srgbClr val="FF0000"/>
                </a:solidFill>
              </a:rPr>
              <a:t>Cache misses </a:t>
            </a:r>
            <a:r>
              <a:rPr lang="en-US" sz="2200" dirty="0"/>
              <a:t>(extension of </a:t>
            </a:r>
            <a:r>
              <a:rPr lang="en-US" sz="2000" b="0" dirty="0" smtClean="0"/>
              <a:t>[Acar, Blelloch, </a:t>
            </a:r>
            <a:r>
              <a:rPr lang="en-US" sz="2000" b="0" dirty="0" err="1" smtClean="0"/>
              <a:t>Blumofe</a:t>
            </a:r>
            <a:r>
              <a:rPr lang="en-US" sz="2000" b="0" dirty="0" smtClean="0"/>
              <a:t> ‘02]</a:t>
            </a:r>
            <a:r>
              <a:rPr lang="en-US" sz="2200" dirty="0" smtClean="0"/>
              <a:t>)</a:t>
            </a:r>
            <a:endParaRPr lang="en-US" sz="2200" dirty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/>
              <a:t>Theorem:  # of cache misses &lt; </a:t>
            </a:r>
            <a:r>
              <a:rPr lang="en-US" sz="2200" dirty="0" smtClean="0">
                <a:solidFill>
                  <a:srgbClr val="FF0000"/>
                </a:solidFill>
              </a:rPr>
              <a:t>Q</a:t>
            </a:r>
            <a:r>
              <a:rPr lang="en-US" sz="2200" baseline="-33000" dirty="0" smtClean="0">
                <a:solidFill>
                  <a:srgbClr val="FF0000"/>
                </a:solidFill>
              </a:rPr>
              <a:t>1</a:t>
            </a:r>
            <a:r>
              <a:rPr lang="en-US" sz="2200" dirty="0" smtClean="0">
                <a:solidFill>
                  <a:srgbClr val="FF0000"/>
                </a:solidFill>
              </a:rPr>
              <a:t>(M) </a:t>
            </a:r>
            <a:r>
              <a:rPr lang="en-US" sz="2200" dirty="0">
                <a:solidFill>
                  <a:srgbClr val="FF0000"/>
                </a:solidFill>
              </a:rPr>
              <a:t>+ </a:t>
            </a:r>
            <a:r>
              <a:rPr lang="en-US" sz="2200" dirty="0" smtClean="0">
                <a:solidFill>
                  <a:srgbClr val="FF0000"/>
                </a:solidFill>
              </a:rPr>
              <a:t>M </a:t>
            </a:r>
            <a:r>
              <a:rPr lang="en-US" sz="2200" dirty="0">
                <a:solidFill>
                  <a:srgbClr val="FF0000"/>
                </a:solidFill>
              </a:rPr>
              <a:t>∆</a:t>
            </a:r>
          </a:p>
          <a:p>
            <a:pPr marL="1108809" lvl="2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Each processor has own LRU cache; under dag consistency </a:t>
            </a:r>
          </a:p>
          <a:p>
            <a:pPr marL="1108809" lvl="2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</a:t>
            </a:r>
            <a:r>
              <a:rPr lang="en-US" dirty="0" smtClean="0"/>
              <a:t> </a:t>
            </a:r>
            <a:r>
              <a:rPr lang="en-US" dirty="0"/>
              <a:t>= size of a (private) cache</a:t>
            </a:r>
          </a:p>
          <a:p>
            <a:pPr marL="1108809" lvl="2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Q</a:t>
            </a:r>
            <a:r>
              <a:rPr lang="en-US" baseline="-33000" dirty="0" smtClean="0"/>
              <a:t>1</a:t>
            </a:r>
            <a:r>
              <a:rPr lang="en-US" dirty="0" smtClean="0"/>
              <a:t>(M) </a:t>
            </a:r>
            <a:r>
              <a:rPr lang="en-US" dirty="0"/>
              <a:t>= # of cache misses in sequential </a:t>
            </a:r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934026" y="802165"/>
            <a:ext cx="3221231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∆ = # of deviations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Deviations: Example Graphs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160" y="1493438"/>
            <a:ext cx="4091040" cy="341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2240" y="1700819"/>
            <a:ext cx="5261760" cy="318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69684" y="5018927"/>
            <a:ext cx="3328632" cy="156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en-US" sz="2500" dirty="0"/>
              <a:t>1 future, 1 touch,</a:t>
            </a:r>
          </a:p>
          <a:p>
            <a:pPr algn="ctr"/>
            <a:r>
              <a:rPr lang="en-US" sz="2500" dirty="0"/>
              <a:t>1 steal, span=d</a:t>
            </a:r>
          </a:p>
          <a:p>
            <a:pPr algn="ctr"/>
            <a:endParaRPr lang="en-US" sz="1800" dirty="0"/>
          </a:p>
          <a:p>
            <a:pPr algn="ctr"/>
            <a:r>
              <a:rPr lang="en-US" sz="2500" dirty="0">
                <a:solidFill>
                  <a:srgbClr val="FF0000"/>
                </a:solidFill>
              </a:rPr>
              <a:t>Ω(d) deviations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5011230" y="5018927"/>
            <a:ext cx="4070823" cy="151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en-US" sz="2500" dirty="0"/>
              <a:t>T futures, T touches,</a:t>
            </a:r>
          </a:p>
          <a:p>
            <a:pPr algn="ctr"/>
            <a:r>
              <a:rPr lang="en-US" sz="2500" dirty="0"/>
              <a:t>1 steal, O(log T) span</a:t>
            </a:r>
          </a:p>
          <a:p>
            <a:pPr algn="ctr"/>
            <a:endParaRPr lang="en-US" sz="1800" dirty="0"/>
          </a:p>
          <a:p>
            <a:pPr algn="ctr"/>
            <a:r>
              <a:rPr lang="en-US" sz="2500" dirty="0">
                <a:solidFill>
                  <a:srgbClr val="FF0000"/>
                </a:solidFill>
              </a:rPr>
              <a:t>Ω(T) deviations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2838184" y="1271654"/>
            <a:ext cx="3222834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200" dirty="0"/>
              <a:t>2 processors: p &amp; 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151217"/>
            <a:ext cx="8228160" cy="1062832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Bounding Deviations, Upper Bound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0760" y="796609"/>
            <a:ext cx="8458920" cy="4602723"/>
          </a:xfrm>
          <a:ln/>
        </p:spPr>
        <p:txBody>
          <a:bodyPr/>
          <a:lstStyle/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Main Theorem:</a:t>
            </a:r>
          </a:p>
          <a:p>
            <a:pPr marL="783372" lvl="1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/>
              <a:t>∀ computations derived from futures with </a:t>
            </a:r>
            <a:r>
              <a:rPr lang="en-US" sz="2500" dirty="0" smtClean="0"/>
              <a:t>depth </a:t>
            </a:r>
            <a:r>
              <a:rPr lang="en-US" sz="2500" i="1" dirty="0"/>
              <a:t>d</a:t>
            </a:r>
            <a:r>
              <a:rPr lang="en-US" sz="2500" dirty="0"/>
              <a:t> and </a:t>
            </a:r>
            <a:r>
              <a:rPr lang="en-US" sz="2500" i="1" dirty="0"/>
              <a:t>T</a:t>
            </a:r>
            <a:r>
              <a:rPr lang="en-US" sz="2500" dirty="0"/>
              <a:t> touches, the expected # deviations by any parsimonious WS scheduler on </a:t>
            </a:r>
            <a:r>
              <a:rPr lang="en-US" sz="2500" i="1" dirty="0"/>
              <a:t>P</a:t>
            </a:r>
            <a:r>
              <a:rPr lang="en-US" sz="2500" dirty="0"/>
              <a:t> processors is </a:t>
            </a:r>
            <a:r>
              <a:rPr lang="en-US" sz="2500" i="1" dirty="0">
                <a:solidFill>
                  <a:srgbClr val="FF0000"/>
                </a:solidFill>
              </a:rPr>
              <a:t>O(Pd + Td)</a:t>
            </a:r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800" i="1" dirty="0"/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First term O(Pd) based on previous bound on # of steals</a:t>
            </a:r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Second term O(Td) from indirect deviations after </a:t>
            </a:r>
            <a:r>
              <a:rPr lang="en-US" dirty="0" smtClean="0"/>
              <a:t>touches</a:t>
            </a:r>
          </a:p>
          <a:p>
            <a:pPr marL="537309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Proof </a:t>
            </a:r>
            <a:r>
              <a:rPr lang="en-US" dirty="0"/>
              <a:t>relies on:</a:t>
            </a:r>
          </a:p>
          <a:p>
            <a:pPr lvl="2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Structure of graphs derived from uses of futures</a:t>
            </a:r>
          </a:p>
          <a:p>
            <a:pPr lvl="2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Behavior of parsimonious WS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151217"/>
            <a:ext cx="8228160" cy="1062832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Pure Linear Pipelining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424310"/>
            <a:ext cx="8228160" cy="4746738"/>
          </a:xfrm>
          <a:ln/>
        </p:spPr>
        <p:txBody>
          <a:bodyPr/>
          <a:lstStyle/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Identified restricted use case w/ less overhead</a:t>
            </a:r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# of deviations is </a:t>
            </a:r>
            <a:r>
              <a:rPr lang="en-US" i="1" dirty="0"/>
              <a:t>O(Pd)</a:t>
            </a:r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700" i="1" dirty="0"/>
          </a:p>
          <a:p>
            <a:pPr marL="783372" lvl="1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700" dirty="0" smtClean="0"/>
              <a:t> </a:t>
            </a:r>
            <a:endParaRPr lang="en-US" sz="700" dirty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Includes producer-consumer examples with streams, lists, one-dimensional arrays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3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903922"/>
            <a:ext cx="8788400" cy="5618797"/>
          </a:xfrm>
        </p:spPr>
        <p:txBody>
          <a:bodyPr/>
          <a:lstStyle/>
          <a:p>
            <a:r>
              <a:rPr lang="en-US" dirty="0" smtClean="0"/>
              <a:t> Cilk++</a:t>
            </a:r>
          </a:p>
          <a:p>
            <a:r>
              <a:rPr lang="en-US" dirty="0" smtClean="0"/>
              <a:t> Internally-Deterministic Algorithms</a:t>
            </a:r>
          </a:p>
          <a:p>
            <a:r>
              <a:rPr lang="en-US" dirty="0" smtClean="0"/>
              <a:t> Priority-write Primitive</a:t>
            </a:r>
          </a:p>
          <a:p>
            <a:r>
              <a:rPr lang="en-US" dirty="0" smtClean="0"/>
              <a:t> Work Stealing Beyond Nested Parallelism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Other Extensions</a:t>
            </a:r>
          </a:p>
          <a:p>
            <a:pPr lvl="2"/>
            <a:r>
              <a:rPr lang="en-US" dirty="0" smtClean="0"/>
              <a:t>False Sharing</a:t>
            </a:r>
          </a:p>
          <a:p>
            <a:pPr lvl="2"/>
            <a:r>
              <a:rPr lang="en-US" dirty="0" smtClean="0"/>
              <a:t>Work Stealing under Multiprogramming </a:t>
            </a:r>
          </a:p>
          <a:p>
            <a:r>
              <a:rPr lang="en-US" dirty="0" smtClean="0"/>
              <a:t> Emerging Memory Technologies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Sharing</a:t>
            </a:r>
            <a:endParaRPr lang="en-US" dirty="0"/>
          </a:p>
        </p:txBody>
      </p:sp>
      <p:pic>
        <p:nvPicPr>
          <p:cNvPr id="917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144" y="1097280"/>
            <a:ext cx="7840804" cy="399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03807" y="6581001"/>
            <a:ext cx="3635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Slides adapted from V. </a:t>
            </a:r>
            <a:r>
              <a:rPr lang="en-US" sz="1200" dirty="0" err="1" smtClean="0">
                <a:solidFill>
                  <a:schemeClr val="bg1"/>
                </a:solidFill>
              </a:rPr>
              <a:t>Ramachandran’s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Block-Resilience</a:t>
            </a:r>
            <a:br>
              <a:rPr lang="en-US" dirty="0" smtClean="0"/>
            </a:br>
            <a:r>
              <a:rPr lang="en-US" sz="2000" b="0" dirty="0" smtClean="0"/>
              <a:t>[Cole, Ramachandran ‘12]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284923"/>
            <a:ext cx="8590280" cy="5397500"/>
          </a:xfrm>
        </p:spPr>
        <p:txBody>
          <a:bodyPr/>
          <a:lstStyle/>
          <a:p>
            <a:r>
              <a:rPr lang="en-US" b="0" dirty="0" smtClean="0"/>
              <a:t> </a:t>
            </a:r>
            <a:r>
              <a:rPr lang="en-US" b="0" dirty="0" smtClean="0">
                <a:solidFill>
                  <a:srgbClr val="FF0000"/>
                </a:solidFill>
              </a:rPr>
              <a:t>Hierarchical Balanced Parallel </a:t>
            </a:r>
            <a:r>
              <a:rPr lang="en-US" b="0" dirty="0" smtClean="0"/>
              <a:t>(HBP) computations use balanced fork-join trees and build richer computations through sequencing and recursion</a:t>
            </a:r>
          </a:p>
          <a:p>
            <a:r>
              <a:rPr lang="en-US" b="0" dirty="0" smtClean="0"/>
              <a:t> Design HBP with good sequential cache complexity, and good parallelism</a:t>
            </a:r>
          </a:p>
          <a:p>
            <a:r>
              <a:rPr lang="en-US" b="0" dirty="0" smtClean="0"/>
              <a:t> Incorporate </a:t>
            </a:r>
            <a:r>
              <a:rPr lang="en-US" b="0" dirty="0" smtClean="0">
                <a:solidFill>
                  <a:srgbClr val="FF0000"/>
                </a:solidFill>
              </a:rPr>
              <a:t>block resilience </a:t>
            </a:r>
            <a:r>
              <a:rPr lang="en-US" b="0" dirty="0" smtClean="0"/>
              <a:t>in the algorithm to guarantee low overhead due to false sharing</a:t>
            </a:r>
          </a:p>
          <a:p>
            <a:r>
              <a:rPr lang="en-US" b="0" dirty="0" smtClean="0"/>
              <a:t> Design </a:t>
            </a:r>
            <a:r>
              <a:rPr lang="en-US" b="0" dirty="0" smtClean="0">
                <a:solidFill>
                  <a:srgbClr val="FF0000"/>
                </a:solidFill>
              </a:rPr>
              <a:t>resource-oblivious algorithms </a:t>
            </a:r>
            <a:r>
              <a:rPr lang="en-US" b="0" dirty="0" smtClean="0"/>
              <a:t>(i.e., with no machine parameters in the algorithms) that are analyzed to perform well (across different schedulers) as a function of the number of parallel tasks generated by the scheduler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6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008" y="426720"/>
            <a:ext cx="8709632" cy="57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Work-Stealing Schedulers</a:t>
            </a:r>
            <a:br>
              <a:rPr lang="en-US" dirty="0" smtClean="0"/>
            </a:br>
            <a:r>
              <a:rPr lang="en-US" dirty="0" smtClean="0"/>
              <a:t>at Once?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51940"/>
            <a:ext cx="8788400" cy="4086860"/>
          </a:xfrm>
        </p:spPr>
        <p:txBody>
          <a:bodyPr/>
          <a:lstStyle/>
          <a:p>
            <a:r>
              <a:rPr lang="en-US" dirty="0" smtClean="0"/>
              <a:t> Dealing with multi-tenancy</a:t>
            </a:r>
          </a:p>
          <a:p>
            <a:endParaRPr lang="en-US" sz="1400" dirty="0" smtClean="0"/>
          </a:p>
          <a:p>
            <a:r>
              <a:rPr lang="en-US" dirty="0" smtClean="0"/>
              <a:t> Want to run at same time</a:t>
            </a:r>
          </a:p>
          <a:p>
            <a:endParaRPr lang="en-US" sz="1200" dirty="0" smtClean="0"/>
          </a:p>
          <a:p>
            <a:r>
              <a:rPr lang="en-US" dirty="0" smtClean="0"/>
              <a:t> Schedulers must provide throughput + fairness</a:t>
            </a:r>
          </a:p>
          <a:p>
            <a:pPr lvl="2"/>
            <a:r>
              <a:rPr lang="en-US" dirty="0" smtClean="0"/>
              <a:t>Failed steal attempts not useful work</a:t>
            </a:r>
          </a:p>
          <a:p>
            <a:pPr lvl="2"/>
            <a:r>
              <a:rPr lang="en-US" dirty="0" smtClean="0"/>
              <a:t>Yielding at failed steal attempts leads to unfairness</a:t>
            </a:r>
          </a:p>
          <a:p>
            <a:pPr lvl="2"/>
            <a:r>
              <a:rPr lang="en-US" dirty="0" smtClean="0"/>
              <a:t>BWS </a:t>
            </a:r>
            <a:r>
              <a:rPr lang="en-US" sz="2000" dirty="0" smtClean="0"/>
              <a:t>[Ding et al. ’12] </a:t>
            </a:r>
            <a:r>
              <a:rPr lang="en-US" dirty="0" smtClean="0"/>
              <a:t>decreases average unfairness from 124% to 20% and increases </a:t>
            </a:r>
            <a:r>
              <a:rPr lang="en-US" dirty="0" err="1" smtClean="0"/>
              <a:t>thruput</a:t>
            </a:r>
            <a:r>
              <a:rPr lang="en-US" dirty="0" smtClean="0"/>
              <a:t> by 12%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Open: What bounds can be proved?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0975"/>
            <a:ext cx="9144000" cy="487363"/>
          </a:xfrm>
        </p:spPr>
        <p:txBody>
          <a:bodyPr/>
          <a:lstStyle/>
          <a:p>
            <a:r>
              <a:rPr lang="en-US" dirty="0" smtClean="0"/>
              <a:t>Cilk++ Example: Fibonacci</a:t>
            </a:r>
            <a:endParaRPr lang="en-US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42900" y="942975"/>
            <a:ext cx="8801100" cy="4037013"/>
            <a:chOff x="240" y="480"/>
            <a:chExt cx="5544" cy="2543"/>
          </a:xfrm>
        </p:grpSpPr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240" y="480"/>
              <a:ext cx="2578" cy="1745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fol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Ctr="1">
              <a:spAutoFit/>
            </a:bodyPr>
            <a:lstStyle/>
            <a:p>
              <a:pPr algn="l" defTabSz="455613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 err="1">
                  <a:latin typeface="Courier New" pitchFamily="49" charset="0"/>
                </a:rPr>
                <a:t>int</a:t>
              </a:r>
              <a:r>
                <a:rPr lang="en-US" sz="2400" b="1" dirty="0">
                  <a:latin typeface="Courier New" pitchFamily="49" charset="0"/>
                </a:rPr>
                <a:t> fib (</a:t>
              </a:r>
              <a:r>
                <a:rPr lang="en-US" sz="2400" b="1" dirty="0" err="1">
                  <a:latin typeface="Courier New" pitchFamily="49" charset="0"/>
                </a:rPr>
                <a:t>int</a:t>
              </a:r>
              <a:r>
                <a:rPr lang="en-US" sz="2400" b="1" dirty="0">
                  <a:latin typeface="Courier New" pitchFamily="49" charset="0"/>
                </a:rPr>
                <a:t> n) {</a:t>
              </a:r>
            </a:p>
            <a:p>
              <a:pPr algn="l" defTabSz="455613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>
                  <a:latin typeface="Courier New" pitchFamily="49" charset="0"/>
                </a:rPr>
                <a:t>if (n&lt;2) return (n);</a:t>
              </a:r>
            </a:p>
            <a:p>
              <a:pPr algn="l" defTabSz="455613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>
                  <a:latin typeface="Courier New" pitchFamily="49" charset="0"/>
                </a:rPr>
                <a:t>  else {</a:t>
              </a:r>
            </a:p>
            <a:p>
              <a:pPr algn="l" defTabSz="455613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>
                  <a:latin typeface="Courier New" pitchFamily="49" charset="0"/>
                </a:rPr>
                <a:t>    </a:t>
              </a:r>
              <a:r>
                <a:rPr lang="en-US" sz="2400" b="1" dirty="0" err="1">
                  <a:latin typeface="Courier New" pitchFamily="49" charset="0"/>
                </a:rPr>
                <a:t>int</a:t>
              </a:r>
              <a:r>
                <a:rPr lang="en-US" sz="2400" b="1" dirty="0">
                  <a:latin typeface="Courier New" pitchFamily="49" charset="0"/>
                </a:rPr>
                <a:t> </a:t>
              </a:r>
              <a:r>
                <a:rPr lang="en-US" sz="2400" b="1" dirty="0" err="1">
                  <a:latin typeface="Courier New" pitchFamily="49" charset="0"/>
                </a:rPr>
                <a:t>x,y</a:t>
              </a:r>
              <a:r>
                <a:rPr lang="en-US" sz="2400" b="1" dirty="0">
                  <a:latin typeface="Courier New" pitchFamily="49" charset="0"/>
                </a:rPr>
                <a:t>;</a:t>
              </a:r>
            </a:p>
            <a:p>
              <a:pPr algn="l" defTabSz="455613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>
                  <a:latin typeface="Courier New" pitchFamily="49" charset="0"/>
                </a:rPr>
                <a:t>    x = fib(n-1);</a:t>
              </a:r>
            </a:p>
            <a:p>
              <a:pPr algn="l" defTabSz="455613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>
                  <a:latin typeface="Courier New" pitchFamily="49" charset="0"/>
                </a:rPr>
                <a:t>    y = fib(n-2);</a:t>
              </a:r>
            </a:p>
            <a:p>
              <a:pPr algn="l" defTabSz="455613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>
                  <a:latin typeface="Courier New" pitchFamily="49" charset="0"/>
                </a:rPr>
                <a:t>    return (</a:t>
              </a:r>
              <a:r>
                <a:rPr lang="en-US" sz="2400" b="1" dirty="0" err="1">
                  <a:latin typeface="Courier New" pitchFamily="49" charset="0"/>
                </a:rPr>
                <a:t>x+y</a:t>
              </a:r>
              <a:r>
                <a:rPr lang="en-US" sz="2400" b="1" dirty="0">
                  <a:latin typeface="Courier New" pitchFamily="49" charset="0"/>
                </a:rPr>
                <a:t>);</a:t>
              </a:r>
            </a:p>
            <a:p>
              <a:pPr algn="l" defTabSz="455613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>
                  <a:latin typeface="Courier New" pitchFamily="49" charset="0"/>
                </a:rPr>
                <a:t>  }</a:t>
              </a:r>
            </a:p>
            <a:p>
              <a:pPr algn="l" defTabSz="455613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>
                  <a:latin typeface="Courier New" pitchFamily="49" charset="0"/>
                </a:rPr>
                <a:t>}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697" y="2208"/>
              <a:ext cx="1164" cy="40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>
              <a:outerShdw dist="127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3600" b="1" i="1" dirty="0">
                  <a:solidFill>
                    <a:srgbClr val="D765FF"/>
                  </a:solidFill>
                </a:rPr>
                <a:t>C elision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443" y="1104"/>
              <a:ext cx="3341" cy="1919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fol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square" anchorCtr="1">
              <a:spAutoFit/>
            </a:bodyPr>
            <a:lstStyle/>
            <a:p>
              <a:pPr algn="l" defTabSz="455613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 err="1" smtClean="0">
                  <a:latin typeface="Courier New" pitchFamily="49" charset="0"/>
                </a:rPr>
                <a:t>int</a:t>
              </a:r>
              <a:r>
                <a:rPr lang="en-US" sz="2400" b="1" dirty="0" smtClean="0">
                  <a:latin typeface="Courier New" pitchFamily="49" charset="0"/>
                </a:rPr>
                <a:t> </a:t>
              </a:r>
              <a:r>
                <a:rPr lang="en-US" sz="2400" b="1" dirty="0">
                  <a:latin typeface="Courier New" pitchFamily="49" charset="0"/>
                </a:rPr>
                <a:t>fib (</a:t>
              </a:r>
              <a:r>
                <a:rPr lang="en-US" sz="2400" b="1" dirty="0" err="1">
                  <a:latin typeface="Courier New" pitchFamily="49" charset="0"/>
                </a:rPr>
                <a:t>int</a:t>
              </a:r>
              <a:r>
                <a:rPr lang="en-US" sz="2400" b="1" dirty="0">
                  <a:latin typeface="Courier New" pitchFamily="49" charset="0"/>
                </a:rPr>
                <a:t> n) {</a:t>
              </a:r>
            </a:p>
            <a:p>
              <a:pPr algn="l" defTabSz="455613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>
                  <a:latin typeface="Courier New" pitchFamily="49" charset="0"/>
                </a:rPr>
                <a:t>  if (n&lt;2) return (n);</a:t>
              </a:r>
            </a:p>
            <a:p>
              <a:pPr algn="l" defTabSz="455613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>
                  <a:latin typeface="Courier New" pitchFamily="49" charset="0"/>
                </a:rPr>
                <a:t>  else {</a:t>
              </a:r>
            </a:p>
            <a:p>
              <a:pPr algn="l" defTabSz="455613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>
                  <a:latin typeface="Courier New" pitchFamily="49" charset="0"/>
                </a:rPr>
                <a:t>    </a:t>
              </a:r>
              <a:r>
                <a:rPr lang="en-US" sz="2400" b="1" dirty="0" err="1">
                  <a:latin typeface="Courier New" pitchFamily="49" charset="0"/>
                </a:rPr>
                <a:t>int</a:t>
              </a:r>
              <a:r>
                <a:rPr lang="en-US" sz="2400" b="1" dirty="0">
                  <a:latin typeface="Courier New" pitchFamily="49" charset="0"/>
                </a:rPr>
                <a:t> </a:t>
              </a:r>
              <a:r>
                <a:rPr lang="en-US" sz="2400" b="1" dirty="0" err="1">
                  <a:latin typeface="Courier New" pitchFamily="49" charset="0"/>
                </a:rPr>
                <a:t>x,y</a:t>
              </a:r>
              <a:r>
                <a:rPr lang="en-US" sz="2400" b="1" dirty="0">
                  <a:latin typeface="Courier New" pitchFamily="49" charset="0"/>
                </a:rPr>
                <a:t>;</a:t>
              </a:r>
            </a:p>
            <a:p>
              <a:pPr algn="l" defTabSz="455613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>
                  <a:latin typeface="Courier New" pitchFamily="49" charset="0"/>
                </a:rPr>
                <a:t>    x =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Courier New" pitchFamily="49" charset="0"/>
                </a:rPr>
                <a:t>cilk_</a:t>
              </a:r>
              <a:r>
                <a:rPr lang="en-US" sz="2400" b="1" dirty="0" err="1" smtClean="0">
                  <a:solidFill>
                    <a:srgbClr val="FF3300"/>
                  </a:solidFill>
                  <a:latin typeface="Courier New" pitchFamily="49" charset="0"/>
                </a:rPr>
                <a:t>spawn</a:t>
              </a:r>
              <a:r>
                <a:rPr lang="en-US" sz="2400" b="1" dirty="0" smtClean="0">
                  <a:latin typeface="Courier New" pitchFamily="49" charset="0"/>
                </a:rPr>
                <a:t> </a:t>
              </a:r>
              <a:r>
                <a:rPr lang="en-US" sz="2400" b="1" dirty="0">
                  <a:latin typeface="Courier New" pitchFamily="49" charset="0"/>
                </a:rPr>
                <a:t>fib(n-1);</a:t>
              </a:r>
            </a:p>
            <a:p>
              <a:pPr algn="l" defTabSz="455613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>
                  <a:latin typeface="Courier New" pitchFamily="49" charset="0"/>
                </a:rPr>
                <a:t>    y =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Courier New" pitchFamily="49" charset="0"/>
                </a:rPr>
                <a:t>cilk_</a:t>
              </a:r>
              <a:r>
                <a:rPr lang="en-US" sz="2400" b="1" dirty="0" err="1" smtClean="0">
                  <a:solidFill>
                    <a:srgbClr val="FF3300"/>
                  </a:solidFill>
                  <a:latin typeface="Courier New" pitchFamily="49" charset="0"/>
                </a:rPr>
                <a:t>spawn</a:t>
              </a:r>
              <a:r>
                <a:rPr lang="en-US" sz="2400" b="1" dirty="0" smtClean="0">
                  <a:latin typeface="Courier New" pitchFamily="49" charset="0"/>
                </a:rPr>
                <a:t> </a:t>
              </a:r>
              <a:r>
                <a:rPr lang="en-US" sz="2400" b="1" dirty="0">
                  <a:latin typeface="Courier New" pitchFamily="49" charset="0"/>
                </a:rPr>
                <a:t>fib(n-2);</a:t>
              </a:r>
            </a:p>
            <a:p>
              <a:pPr algn="l" defTabSz="455613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>
                  <a:latin typeface="Courier New" pitchFamily="49" charset="0"/>
                </a:rPr>
                <a:t>   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Courier New" pitchFamily="49" charset="0"/>
                </a:rPr>
                <a:t>cilk_</a:t>
              </a:r>
              <a:r>
                <a:rPr lang="en-US" sz="2400" b="1" dirty="0" err="1" smtClean="0">
                  <a:solidFill>
                    <a:srgbClr val="FF3300"/>
                  </a:solidFill>
                  <a:latin typeface="Courier New" pitchFamily="49" charset="0"/>
                </a:rPr>
                <a:t>sync</a:t>
              </a:r>
              <a:r>
                <a:rPr lang="en-US" sz="2400" b="1" dirty="0">
                  <a:solidFill>
                    <a:srgbClr val="FF3300"/>
                  </a:solidFill>
                  <a:latin typeface="Courier New" pitchFamily="49" charset="0"/>
                </a:rPr>
                <a:t>;</a:t>
              </a:r>
              <a:endParaRPr lang="en-US" sz="2400" b="1" dirty="0">
                <a:latin typeface="Courier New" pitchFamily="49" charset="0"/>
              </a:endParaRPr>
            </a:p>
            <a:p>
              <a:pPr algn="l" defTabSz="455613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>
                  <a:latin typeface="Courier New" pitchFamily="49" charset="0"/>
                </a:rPr>
                <a:t>    return (</a:t>
              </a:r>
              <a:r>
                <a:rPr lang="en-US" sz="2400" b="1" dirty="0" err="1">
                  <a:latin typeface="Courier New" pitchFamily="49" charset="0"/>
                </a:rPr>
                <a:t>x+y</a:t>
              </a:r>
              <a:r>
                <a:rPr lang="en-US" sz="2400" b="1" dirty="0">
                  <a:latin typeface="Courier New" pitchFamily="49" charset="0"/>
                </a:rPr>
                <a:t>);</a:t>
              </a:r>
            </a:p>
            <a:p>
              <a:pPr algn="l" defTabSz="455613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>
                  <a:latin typeface="Courier New" pitchFamily="49" charset="0"/>
                </a:rPr>
                <a:t>  }</a:t>
              </a:r>
            </a:p>
            <a:p>
              <a:pPr algn="l" defTabSz="455613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>
                  <a:latin typeface="Courier New" pitchFamily="49" charset="0"/>
                </a:rPr>
                <a:t>}</a:t>
              </a: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3648" y="718"/>
              <a:ext cx="1584" cy="40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>
              <a:outerShdw dist="127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3600" b="1" i="1" dirty="0" smtClean="0">
                  <a:solidFill>
                    <a:srgbClr val="D765FF"/>
                  </a:solidFill>
                </a:rPr>
                <a:t>Cilk </a:t>
              </a:r>
              <a:r>
                <a:rPr lang="en-US" sz="3600" b="1" i="1" dirty="0">
                  <a:solidFill>
                    <a:srgbClr val="D765FF"/>
                  </a:solidFill>
                </a:rPr>
                <a:t>code</a:t>
              </a:r>
            </a:p>
          </p:txBody>
        </p:sp>
      </p:grp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15938" y="5303504"/>
            <a:ext cx="8112125" cy="103412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b="0" dirty="0"/>
              <a:t>Cilk is a</a:t>
            </a:r>
            <a:r>
              <a:rPr lang="en-US" b="0" dirty="0">
                <a:solidFill>
                  <a:srgbClr val="AA014C"/>
                </a:solidFill>
              </a:rPr>
              <a:t> </a:t>
            </a:r>
            <a:r>
              <a:rPr lang="en-US" b="0" i="1" dirty="0">
                <a:solidFill>
                  <a:srgbClr val="AA014C"/>
                </a:solidFill>
              </a:rPr>
              <a:t>faithful</a:t>
            </a:r>
            <a:r>
              <a:rPr lang="en-US" b="0" dirty="0">
                <a:solidFill>
                  <a:srgbClr val="AA014C"/>
                </a:solidFill>
              </a:rPr>
              <a:t> </a:t>
            </a:r>
            <a:r>
              <a:rPr lang="en-US" b="0" dirty="0"/>
              <a:t>extension of C.  A Cilk program’s </a:t>
            </a:r>
            <a:r>
              <a:rPr lang="en-US" b="0" i="1" dirty="0">
                <a:solidFill>
                  <a:srgbClr val="AA014C"/>
                </a:solidFill>
              </a:rPr>
              <a:t>serial elision</a:t>
            </a:r>
            <a:r>
              <a:rPr lang="en-US" b="0" dirty="0">
                <a:solidFill>
                  <a:srgbClr val="AA014C"/>
                </a:solidFill>
              </a:rPr>
              <a:t> </a:t>
            </a:r>
            <a:r>
              <a:rPr lang="en-US" b="0" dirty="0"/>
              <a:t>is always a legal implementation of Cilk semantics.  Cilk provides </a:t>
            </a:r>
            <a:r>
              <a:rPr lang="en-US" b="0" i="1" dirty="0">
                <a:solidFill>
                  <a:srgbClr val="AA014C"/>
                </a:solidFill>
              </a:rPr>
              <a:t>no</a:t>
            </a:r>
            <a:r>
              <a:rPr lang="en-US" b="0" i="1" dirty="0"/>
              <a:t> </a:t>
            </a:r>
            <a:r>
              <a:rPr lang="en-US" b="0" dirty="0"/>
              <a:t>new data types.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Unfairness</a:t>
            </a:r>
            <a:endParaRPr lang="en-US" dirty="0"/>
          </a:p>
        </p:txBody>
      </p:sp>
      <p:pic>
        <p:nvPicPr>
          <p:cNvPr id="915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416"/>
            <a:ext cx="9144000" cy="223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5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03" y="3825241"/>
            <a:ext cx="5880515" cy="272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3372485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Throughput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3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903922"/>
            <a:ext cx="8788400" cy="5618797"/>
          </a:xfrm>
        </p:spPr>
        <p:txBody>
          <a:bodyPr/>
          <a:lstStyle/>
          <a:p>
            <a:r>
              <a:rPr lang="en-US" dirty="0" smtClean="0"/>
              <a:t> Cilk++</a:t>
            </a:r>
          </a:p>
          <a:p>
            <a:r>
              <a:rPr lang="en-US" dirty="0" smtClean="0"/>
              <a:t> Internally-Deterministic Algorithms</a:t>
            </a:r>
          </a:p>
          <a:p>
            <a:r>
              <a:rPr lang="en-US" dirty="0" smtClean="0"/>
              <a:t> Priority-write Primitive</a:t>
            </a:r>
          </a:p>
          <a:p>
            <a:r>
              <a:rPr lang="en-US" dirty="0" smtClean="0"/>
              <a:t> Work Stealing Beyond Nested Parallelism</a:t>
            </a:r>
          </a:p>
          <a:p>
            <a:r>
              <a:rPr lang="en-US" dirty="0" smtClean="0"/>
              <a:t> Other Extensions</a:t>
            </a:r>
          </a:p>
          <a:p>
            <a:pPr lvl="2"/>
            <a:r>
              <a:rPr lang="en-US" dirty="0" smtClean="0"/>
              <a:t>False Sharing</a:t>
            </a:r>
          </a:p>
          <a:p>
            <a:pPr lvl="2"/>
            <a:r>
              <a:rPr lang="en-US" dirty="0" smtClean="0"/>
              <a:t>Work Stealing under Multiprogramming 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Emerging Memory Technologies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990600" y="1158240"/>
            <a:ext cx="4800600" cy="609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/>
          <p:cNvSpPr/>
          <p:nvPr/>
        </p:nvSpPr>
        <p:spPr>
          <a:xfrm>
            <a:off x="1935163" y="1234440"/>
            <a:ext cx="15240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12356" name="Title 1"/>
          <p:cNvSpPr>
            <a:spLocks noGrp="1"/>
          </p:cNvSpPr>
          <p:nvPr>
            <p:ph type="title" idx="4294967295"/>
          </p:nvPr>
        </p:nvSpPr>
        <p:spPr>
          <a:xfrm>
            <a:off x="455613" y="75565"/>
            <a:ext cx="8232775" cy="615950"/>
          </a:xfrm>
        </p:spPr>
        <p:txBody>
          <a:bodyPr lIns="91440" tIns="45720" rIns="91440" bIns="45720" anchor="ctr"/>
          <a:lstStyle/>
          <a:p>
            <a:r>
              <a:rPr lang="en-US" dirty="0"/>
              <a:t>NAND Flash Chip Properties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11363" y="131064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" name="Rectangle 4"/>
          <p:cNvSpPr/>
          <p:nvPr/>
        </p:nvSpPr>
        <p:spPr>
          <a:xfrm>
            <a:off x="2239963" y="131064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5"/>
          <p:cNvSpPr/>
          <p:nvPr/>
        </p:nvSpPr>
        <p:spPr>
          <a:xfrm>
            <a:off x="2468563" y="131064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/>
          <p:cNvSpPr/>
          <p:nvPr/>
        </p:nvSpPr>
        <p:spPr>
          <a:xfrm>
            <a:off x="2697163" y="131064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Rectangle 7"/>
          <p:cNvSpPr/>
          <p:nvPr/>
        </p:nvSpPr>
        <p:spPr>
          <a:xfrm>
            <a:off x="2925763" y="131064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9" name="Rectangle 8"/>
          <p:cNvSpPr/>
          <p:nvPr/>
        </p:nvSpPr>
        <p:spPr>
          <a:xfrm>
            <a:off x="3154363" y="131064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1" name="Rectangle 10"/>
          <p:cNvSpPr/>
          <p:nvPr/>
        </p:nvSpPr>
        <p:spPr>
          <a:xfrm>
            <a:off x="3459163" y="1234440"/>
            <a:ext cx="15240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2" name="Rectangle 11"/>
          <p:cNvSpPr/>
          <p:nvPr/>
        </p:nvSpPr>
        <p:spPr>
          <a:xfrm>
            <a:off x="3535363" y="131064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Rectangle 12"/>
          <p:cNvSpPr/>
          <p:nvPr/>
        </p:nvSpPr>
        <p:spPr>
          <a:xfrm>
            <a:off x="3763963" y="131064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>
          <a:xfrm>
            <a:off x="3992563" y="131064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Rectangle 14"/>
          <p:cNvSpPr/>
          <p:nvPr/>
        </p:nvSpPr>
        <p:spPr>
          <a:xfrm>
            <a:off x="4221163" y="131064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6" name="Rectangle 15"/>
          <p:cNvSpPr/>
          <p:nvPr/>
        </p:nvSpPr>
        <p:spPr>
          <a:xfrm>
            <a:off x="4449763" y="131064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7" name="Rectangle 16"/>
          <p:cNvSpPr/>
          <p:nvPr/>
        </p:nvSpPr>
        <p:spPr>
          <a:xfrm>
            <a:off x="4678363" y="131064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12370" name="TextBox 24"/>
          <p:cNvSpPr txBox="1">
            <a:spLocks noChangeArrowheads="1"/>
          </p:cNvSpPr>
          <p:nvPr/>
        </p:nvSpPr>
        <p:spPr bwMode="auto">
          <a:xfrm>
            <a:off x="5059363" y="1005840"/>
            <a:ext cx="503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3600" b="0">
                <a:latin typeface="Calibri" pitchFamily="34" charset="0"/>
                <a:cs typeface="Arial" charset="0"/>
              </a:rPr>
              <a:t>…</a:t>
            </a:r>
            <a:endParaRPr lang="en-US" sz="1800" b="0">
              <a:latin typeface="Calibri" pitchFamily="34" charset="0"/>
              <a:cs typeface="Arial" charset="0"/>
            </a:endParaRPr>
          </a:p>
        </p:txBody>
      </p:sp>
      <p:sp>
        <p:nvSpPr>
          <p:cNvPr id="612371" name="TextBox 25"/>
          <p:cNvSpPr txBox="1">
            <a:spLocks noChangeArrowheads="1"/>
          </p:cNvSpPr>
          <p:nvPr/>
        </p:nvSpPr>
        <p:spPr bwMode="auto">
          <a:xfrm>
            <a:off x="1401763" y="1005840"/>
            <a:ext cx="503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3600" b="0">
                <a:latin typeface="Calibri" pitchFamily="34" charset="0"/>
                <a:cs typeface="Arial" charset="0"/>
              </a:rPr>
              <a:t>…</a:t>
            </a:r>
            <a:endParaRPr lang="en-US" sz="1800" b="0">
              <a:latin typeface="Calibri" pitchFamily="34" charset="0"/>
              <a:cs typeface="Arial" charset="0"/>
            </a:endParaRPr>
          </a:p>
        </p:txBody>
      </p:sp>
      <p:sp>
        <p:nvSpPr>
          <p:cNvPr id="612372" name="TextBox 19"/>
          <p:cNvSpPr txBox="1">
            <a:spLocks noChangeArrowheads="1"/>
          </p:cNvSpPr>
          <p:nvPr/>
        </p:nvSpPr>
        <p:spPr bwMode="auto">
          <a:xfrm>
            <a:off x="457200" y="71215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latin typeface="Calibri" pitchFamily="34" charset="0"/>
                <a:cs typeface="Arial" charset="0"/>
              </a:rPr>
              <a:t>Block (64-128 pages)</a:t>
            </a:r>
          </a:p>
        </p:txBody>
      </p:sp>
      <p:cxnSp>
        <p:nvCxnSpPr>
          <p:cNvPr id="23" name="Straight Arrow Connector 22"/>
          <p:cNvCxnSpPr>
            <a:endCxn id="612371" idx="3"/>
          </p:cNvCxnSpPr>
          <p:nvPr/>
        </p:nvCxnSpPr>
        <p:spPr>
          <a:xfrm rot="16200000" flipH="1">
            <a:off x="1590675" y="1015365"/>
            <a:ext cx="32385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2374" name="TextBox 27"/>
          <p:cNvSpPr txBox="1">
            <a:spLocks noChangeArrowheads="1"/>
          </p:cNvSpPr>
          <p:nvPr/>
        </p:nvSpPr>
        <p:spPr bwMode="auto">
          <a:xfrm>
            <a:off x="2895600" y="701040"/>
            <a:ext cx="1892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latin typeface="Calibri" pitchFamily="34" charset="0"/>
                <a:cs typeface="Arial" charset="0"/>
              </a:rPr>
              <a:t>Page (512-2048 B)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758282" y="1097121"/>
            <a:ext cx="381000" cy="3508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2376" name="TextBox 33"/>
          <p:cNvSpPr txBox="1">
            <a:spLocks noChangeArrowheads="1"/>
          </p:cNvSpPr>
          <p:nvPr/>
        </p:nvSpPr>
        <p:spPr bwMode="auto">
          <a:xfrm>
            <a:off x="5989638" y="853440"/>
            <a:ext cx="3001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800" b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Read/write pages, erase blocks</a:t>
            </a:r>
          </a:p>
        </p:txBody>
      </p:sp>
      <p:sp>
        <p:nvSpPr>
          <p:cNvPr id="612377" name="TextBox 34"/>
          <p:cNvSpPr txBox="1">
            <a:spLocks noChangeArrowheads="1"/>
          </p:cNvSpPr>
          <p:nvPr/>
        </p:nvSpPr>
        <p:spPr bwMode="auto">
          <a:xfrm>
            <a:off x="406400" y="2021840"/>
            <a:ext cx="6948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b="0">
                <a:latin typeface="Calibri" pitchFamily="34" charset="0"/>
                <a:cs typeface="Arial" charset="0"/>
              </a:rPr>
              <a:t>Write page once after a block is erased</a:t>
            </a:r>
            <a:endParaRPr lang="en-US" sz="3200" b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12378" name="TextBox 44"/>
          <p:cNvSpPr txBox="1">
            <a:spLocks noChangeArrowheads="1"/>
          </p:cNvSpPr>
          <p:nvPr/>
        </p:nvSpPr>
        <p:spPr bwMode="auto">
          <a:xfrm>
            <a:off x="396875" y="4180840"/>
            <a:ext cx="4156075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b="0">
                <a:latin typeface="Calibri" pitchFamily="34" charset="0"/>
                <a:cs typeface="Arial" charset="0"/>
              </a:rPr>
              <a:t>Expensive operations:</a:t>
            </a:r>
          </a:p>
          <a:p>
            <a:pPr marL="800100" lvl="1" indent="-342900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b="0">
                <a:solidFill>
                  <a:srgbClr val="000000"/>
                </a:solidFill>
                <a:latin typeface="Calibri" pitchFamily="34" charset="0"/>
              </a:rPr>
              <a:t>In-place updates</a:t>
            </a:r>
            <a:r>
              <a:rPr lang="en-US" sz="2000" b="0"/>
              <a:t> </a:t>
            </a:r>
          </a:p>
          <a:p>
            <a:pPr marL="800100" lvl="1" indent="-342900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b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 writes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71600" y="3074353"/>
            <a:ext cx="15240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3" name="Rectangle 42"/>
          <p:cNvSpPr/>
          <p:nvPr/>
        </p:nvSpPr>
        <p:spPr>
          <a:xfrm>
            <a:off x="14478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5" name="Rectangle 44"/>
          <p:cNvSpPr/>
          <p:nvPr/>
        </p:nvSpPr>
        <p:spPr>
          <a:xfrm>
            <a:off x="16764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6" name="Rectangle 45"/>
          <p:cNvSpPr/>
          <p:nvPr/>
        </p:nvSpPr>
        <p:spPr>
          <a:xfrm>
            <a:off x="19050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7" name="Rectangle 46"/>
          <p:cNvSpPr/>
          <p:nvPr/>
        </p:nvSpPr>
        <p:spPr>
          <a:xfrm>
            <a:off x="21336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8" name="Rectangle 47"/>
          <p:cNvSpPr/>
          <p:nvPr/>
        </p:nvSpPr>
        <p:spPr>
          <a:xfrm>
            <a:off x="23622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9" name="Rectangle 48"/>
          <p:cNvSpPr/>
          <p:nvPr/>
        </p:nvSpPr>
        <p:spPr>
          <a:xfrm>
            <a:off x="25908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0" name="Rectangle 49"/>
          <p:cNvSpPr/>
          <p:nvPr/>
        </p:nvSpPr>
        <p:spPr>
          <a:xfrm>
            <a:off x="2895600" y="3074353"/>
            <a:ext cx="15240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1" name="Rectangle 50"/>
          <p:cNvSpPr/>
          <p:nvPr/>
        </p:nvSpPr>
        <p:spPr>
          <a:xfrm>
            <a:off x="29718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2" name="Rectangle 51"/>
          <p:cNvSpPr/>
          <p:nvPr/>
        </p:nvSpPr>
        <p:spPr>
          <a:xfrm>
            <a:off x="32004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3" name="Rectangle 52"/>
          <p:cNvSpPr/>
          <p:nvPr/>
        </p:nvSpPr>
        <p:spPr>
          <a:xfrm>
            <a:off x="34290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4" name="Rectangle 53"/>
          <p:cNvSpPr/>
          <p:nvPr/>
        </p:nvSpPr>
        <p:spPr>
          <a:xfrm>
            <a:off x="36576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5" name="Rectangle 54"/>
          <p:cNvSpPr/>
          <p:nvPr/>
        </p:nvSpPr>
        <p:spPr>
          <a:xfrm>
            <a:off x="38862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6" name="Rectangle 55"/>
          <p:cNvSpPr/>
          <p:nvPr/>
        </p:nvSpPr>
        <p:spPr>
          <a:xfrm>
            <a:off x="41148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7" name="Rectangle 56"/>
          <p:cNvSpPr/>
          <p:nvPr/>
        </p:nvSpPr>
        <p:spPr>
          <a:xfrm>
            <a:off x="4419600" y="3074353"/>
            <a:ext cx="15240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8" name="Rectangle 57"/>
          <p:cNvSpPr/>
          <p:nvPr/>
        </p:nvSpPr>
        <p:spPr>
          <a:xfrm>
            <a:off x="44958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9" name="Rectangle 58"/>
          <p:cNvSpPr/>
          <p:nvPr/>
        </p:nvSpPr>
        <p:spPr>
          <a:xfrm>
            <a:off x="47244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0" name="Rectangle 59"/>
          <p:cNvSpPr/>
          <p:nvPr/>
        </p:nvSpPr>
        <p:spPr>
          <a:xfrm>
            <a:off x="49530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1" name="Rectangle 60"/>
          <p:cNvSpPr/>
          <p:nvPr/>
        </p:nvSpPr>
        <p:spPr>
          <a:xfrm>
            <a:off x="51816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2" name="Rectangle 61"/>
          <p:cNvSpPr/>
          <p:nvPr/>
        </p:nvSpPr>
        <p:spPr>
          <a:xfrm>
            <a:off x="54102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3" name="Rectangle 62"/>
          <p:cNvSpPr/>
          <p:nvPr/>
        </p:nvSpPr>
        <p:spPr>
          <a:xfrm>
            <a:off x="56388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4" name="Rectangle 63"/>
          <p:cNvSpPr/>
          <p:nvPr/>
        </p:nvSpPr>
        <p:spPr>
          <a:xfrm>
            <a:off x="5943600" y="3074353"/>
            <a:ext cx="15240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5" name="Rectangle 64"/>
          <p:cNvSpPr/>
          <p:nvPr/>
        </p:nvSpPr>
        <p:spPr>
          <a:xfrm>
            <a:off x="60198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6" name="Rectangle 65"/>
          <p:cNvSpPr/>
          <p:nvPr/>
        </p:nvSpPr>
        <p:spPr>
          <a:xfrm>
            <a:off x="62484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7" name="Rectangle 66"/>
          <p:cNvSpPr/>
          <p:nvPr/>
        </p:nvSpPr>
        <p:spPr>
          <a:xfrm>
            <a:off x="64770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8" name="Rectangle 67"/>
          <p:cNvSpPr/>
          <p:nvPr/>
        </p:nvSpPr>
        <p:spPr>
          <a:xfrm>
            <a:off x="67056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9" name="Rectangle 68"/>
          <p:cNvSpPr/>
          <p:nvPr/>
        </p:nvSpPr>
        <p:spPr>
          <a:xfrm>
            <a:off x="69342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0" name="Rectangle 69"/>
          <p:cNvSpPr/>
          <p:nvPr/>
        </p:nvSpPr>
        <p:spPr>
          <a:xfrm>
            <a:off x="7162800" y="315055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grpSp>
        <p:nvGrpSpPr>
          <p:cNvPr id="612407" name="Group 76"/>
          <p:cNvGrpSpPr>
            <a:grpSpLocks/>
          </p:cNvGrpSpPr>
          <p:nvPr/>
        </p:nvGrpSpPr>
        <p:grpSpPr bwMode="auto">
          <a:xfrm>
            <a:off x="2971800" y="3150553"/>
            <a:ext cx="1371600" cy="304800"/>
            <a:chOff x="2971800" y="4800600"/>
            <a:chExt cx="1371600" cy="304800"/>
          </a:xfrm>
        </p:grpSpPr>
        <p:sp>
          <p:nvSpPr>
            <p:cNvPr id="71" name="Rectangle 70"/>
            <p:cNvSpPr/>
            <p:nvPr/>
          </p:nvSpPr>
          <p:spPr>
            <a:xfrm>
              <a:off x="2971800" y="4800600"/>
              <a:ext cx="2286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200400" y="4800600"/>
              <a:ext cx="2286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29000" y="4800600"/>
              <a:ext cx="2286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657600" y="4800600"/>
              <a:ext cx="2286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886200" y="4800600"/>
              <a:ext cx="2286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114800" y="4800600"/>
              <a:ext cx="2286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</p:grp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2971800" y="3150553"/>
            <a:ext cx="1371600" cy="304800"/>
            <a:chOff x="2971800" y="5257800"/>
            <a:chExt cx="1371600" cy="304800"/>
          </a:xfrm>
        </p:grpSpPr>
        <p:sp>
          <p:nvSpPr>
            <p:cNvPr id="78" name="Rectangle 77"/>
            <p:cNvSpPr/>
            <p:nvPr/>
          </p:nvSpPr>
          <p:spPr>
            <a:xfrm>
              <a:off x="2971800" y="5257800"/>
              <a:ext cx="228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200400" y="5257800"/>
              <a:ext cx="228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429000" y="5257800"/>
              <a:ext cx="228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657600" y="5257800"/>
              <a:ext cx="228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886200" y="5257800"/>
              <a:ext cx="228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114800" y="5257800"/>
              <a:ext cx="228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</p:grpSp>
      <p:sp>
        <p:nvSpPr>
          <p:cNvPr id="612421" name="TextBox 84"/>
          <p:cNvSpPr txBox="1">
            <a:spLocks noChangeArrowheads="1"/>
          </p:cNvSpPr>
          <p:nvPr/>
        </p:nvSpPr>
        <p:spPr bwMode="auto">
          <a:xfrm>
            <a:off x="2797175" y="2598103"/>
            <a:ext cx="1951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>
                <a:latin typeface="Arial" charset="0"/>
                <a:cs typeface="Arial" charset="0"/>
              </a:rPr>
              <a:t>In-place update</a:t>
            </a:r>
          </a:p>
        </p:txBody>
      </p:sp>
      <p:grpSp>
        <p:nvGrpSpPr>
          <p:cNvPr id="18" name="Group 93"/>
          <p:cNvGrpSpPr/>
          <p:nvPr/>
        </p:nvGrpSpPr>
        <p:grpSpPr>
          <a:xfrm>
            <a:off x="2971800" y="3151108"/>
            <a:ext cx="1371600" cy="304800"/>
            <a:chOff x="4495800" y="4800600"/>
            <a:chExt cx="1371600" cy="304800"/>
          </a:xfrm>
          <a:solidFill>
            <a:srgbClr val="FF0000"/>
          </a:solidFill>
        </p:grpSpPr>
        <p:sp>
          <p:nvSpPr>
            <p:cNvPr id="89" name="Rectangle 88"/>
            <p:cNvSpPr/>
            <p:nvPr/>
          </p:nvSpPr>
          <p:spPr>
            <a:xfrm>
              <a:off x="4495800" y="4800600"/>
              <a:ext cx="2286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724400" y="4800600"/>
              <a:ext cx="2286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953000" y="4800600"/>
              <a:ext cx="2286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410200" y="4800600"/>
              <a:ext cx="2286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638800" y="4800600"/>
              <a:ext cx="2286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3657600" y="3150553"/>
            <a:ext cx="2286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grpSp>
        <p:nvGrpSpPr>
          <p:cNvPr id="19" name="Group 101"/>
          <p:cNvGrpSpPr/>
          <p:nvPr/>
        </p:nvGrpSpPr>
        <p:grpSpPr>
          <a:xfrm>
            <a:off x="4495800" y="3151108"/>
            <a:ext cx="1371600" cy="304800"/>
            <a:chOff x="4495800" y="4800600"/>
            <a:chExt cx="1371600" cy="304800"/>
          </a:xfrm>
          <a:solidFill>
            <a:srgbClr val="FF0000"/>
          </a:solidFill>
        </p:grpSpPr>
        <p:sp>
          <p:nvSpPr>
            <p:cNvPr id="103" name="Rectangle 102"/>
            <p:cNvSpPr/>
            <p:nvPr/>
          </p:nvSpPr>
          <p:spPr>
            <a:xfrm>
              <a:off x="4495800" y="4800600"/>
              <a:ext cx="2286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724400" y="4800600"/>
              <a:ext cx="2286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953000" y="4800600"/>
              <a:ext cx="2286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410200" y="4800600"/>
              <a:ext cx="2286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638800" y="4800600"/>
              <a:ext cx="2286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</p:grpSp>
      <p:cxnSp>
        <p:nvCxnSpPr>
          <p:cNvPr id="87" name="Straight Arrow Connector 86"/>
          <p:cNvCxnSpPr/>
          <p:nvPr/>
        </p:nvCxnSpPr>
        <p:spPr>
          <a:xfrm rot="16200000" flipH="1">
            <a:off x="3552825" y="3102928"/>
            <a:ext cx="40005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1600200" y="3607753"/>
            <a:ext cx="979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latin typeface="Arial" charset="0"/>
                <a:cs typeface="Arial" charset="0"/>
              </a:rPr>
              <a:t>1. Copy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2819400" y="3607753"/>
            <a:ext cx="1044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latin typeface="Arial" charset="0"/>
                <a:cs typeface="Arial" charset="0"/>
              </a:rPr>
              <a:t>2. Erase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4038600" y="3607753"/>
            <a:ext cx="976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latin typeface="Arial" charset="0"/>
                <a:cs typeface="Arial" charset="0"/>
              </a:rPr>
              <a:t>3. Write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5268913" y="3607753"/>
            <a:ext cx="97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latin typeface="Arial" charset="0"/>
                <a:cs typeface="Arial" charset="0"/>
              </a:rPr>
              <a:t>4. Copy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6499225" y="3607753"/>
            <a:ext cx="1044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latin typeface="Arial" charset="0"/>
                <a:cs typeface="Arial" charset="0"/>
              </a:rPr>
              <a:t>5. Erase</a:t>
            </a:r>
          </a:p>
        </p:txBody>
      </p:sp>
      <p:grpSp>
        <p:nvGrpSpPr>
          <p:cNvPr id="612431" name="Group 79"/>
          <p:cNvGrpSpPr>
            <a:grpSpLocks/>
          </p:cNvGrpSpPr>
          <p:nvPr/>
        </p:nvGrpSpPr>
        <p:grpSpPr bwMode="auto">
          <a:xfrm>
            <a:off x="5513388" y="3837940"/>
            <a:ext cx="3211512" cy="2271713"/>
            <a:chOff x="3673" y="2696"/>
            <a:chExt cx="2023" cy="1431"/>
          </a:xfrm>
        </p:grpSpPr>
        <p:grpSp>
          <p:nvGrpSpPr>
            <p:cNvPr id="612432" name="Group 140"/>
            <p:cNvGrpSpPr>
              <a:grpSpLocks/>
            </p:cNvGrpSpPr>
            <p:nvPr/>
          </p:nvGrpSpPr>
          <p:grpSpPr bwMode="auto">
            <a:xfrm>
              <a:off x="3673" y="2920"/>
              <a:ext cx="967" cy="1191"/>
              <a:chOff x="5497512" y="4724400"/>
              <a:chExt cx="1535112" cy="1890248"/>
            </a:xfrm>
          </p:grpSpPr>
          <p:sp>
            <p:nvSpPr>
              <p:cNvPr id="117" name="Flowchart: Process 116"/>
              <p:cNvSpPr/>
              <p:nvPr/>
            </p:nvSpPr>
            <p:spPr bwMode="auto">
              <a:xfrm>
                <a:off x="5497512" y="5887752"/>
                <a:ext cx="762000" cy="380906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/>
              </a:p>
            </p:txBody>
          </p:sp>
          <p:sp>
            <p:nvSpPr>
              <p:cNvPr id="119" name="Flowchart: Process 118"/>
              <p:cNvSpPr/>
              <p:nvPr/>
            </p:nvSpPr>
            <p:spPr bwMode="auto">
              <a:xfrm>
                <a:off x="6270624" y="5735389"/>
                <a:ext cx="762000" cy="533269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/>
              </a:p>
            </p:txBody>
          </p:sp>
          <p:sp>
            <p:nvSpPr>
              <p:cNvPr id="612435" name="TextBox 79"/>
              <p:cNvSpPr txBox="1">
                <a:spLocks noChangeArrowheads="1"/>
              </p:cNvSpPr>
              <p:nvPr/>
            </p:nvSpPr>
            <p:spPr bwMode="auto">
              <a:xfrm rot="5400000">
                <a:off x="6193749" y="5117165"/>
                <a:ext cx="961788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solidFill>
                      <a:srgbClr val="FF0000"/>
                    </a:solidFill>
                    <a:latin typeface="Calibri" pitchFamily="34" charset="0"/>
                    <a:cs typeface="Arial" charset="0"/>
                  </a:rPr>
                  <a:t>Random</a:t>
                </a:r>
              </a:p>
            </p:txBody>
          </p:sp>
          <p:sp>
            <p:nvSpPr>
              <p:cNvPr id="612436" name="TextBox 80"/>
              <p:cNvSpPr txBox="1">
                <a:spLocks noChangeArrowheads="1"/>
              </p:cNvSpPr>
              <p:nvPr/>
            </p:nvSpPr>
            <p:spPr bwMode="auto">
              <a:xfrm rot="5400000">
                <a:off x="5327793" y="5125894"/>
                <a:ext cx="11697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solidFill>
                      <a:srgbClr val="0070C0"/>
                    </a:solidFill>
                    <a:latin typeface="Calibri" pitchFamily="34" charset="0"/>
                    <a:cs typeface="Arial" charset="0"/>
                  </a:rPr>
                  <a:t>Sequential</a:t>
                </a:r>
              </a:p>
            </p:txBody>
          </p:sp>
          <p:sp>
            <p:nvSpPr>
              <p:cNvPr id="612437" name="TextBox 83"/>
              <p:cNvSpPr txBox="1">
                <a:spLocks noChangeArrowheads="1"/>
              </p:cNvSpPr>
              <p:nvPr/>
            </p:nvSpPr>
            <p:spPr bwMode="auto">
              <a:xfrm>
                <a:off x="5497512" y="5889339"/>
                <a:ext cx="742950" cy="366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latin typeface="Calibri" pitchFamily="34" charset="0"/>
                    <a:cs typeface="Arial" charset="0"/>
                  </a:rPr>
                  <a:t>0.4</a:t>
                </a:r>
                <a:r>
                  <a:rPr lang="en-US" sz="1800" b="0" i="1">
                    <a:latin typeface="Calibri" pitchFamily="34" charset="0"/>
                    <a:cs typeface="Arial" charset="0"/>
                  </a:rPr>
                  <a:t>ms</a:t>
                </a:r>
              </a:p>
            </p:txBody>
          </p:sp>
          <p:sp>
            <p:nvSpPr>
              <p:cNvPr id="612438" name="TextBox 85"/>
              <p:cNvSpPr txBox="1">
                <a:spLocks noChangeArrowheads="1"/>
              </p:cNvSpPr>
              <p:nvPr/>
            </p:nvSpPr>
            <p:spPr bwMode="auto">
              <a:xfrm>
                <a:off x="6270624" y="5889339"/>
                <a:ext cx="742950" cy="366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latin typeface="Calibri" pitchFamily="34" charset="0"/>
                    <a:cs typeface="Arial" charset="0"/>
                  </a:rPr>
                  <a:t>0.6</a:t>
                </a:r>
                <a:r>
                  <a:rPr lang="en-US" sz="1800" b="0" i="1">
                    <a:latin typeface="Calibri" pitchFamily="34" charset="0"/>
                    <a:cs typeface="Arial" charset="0"/>
                  </a:rPr>
                  <a:t>ms</a:t>
                </a:r>
              </a:p>
            </p:txBody>
          </p:sp>
          <p:sp>
            <p:nvSpPr>
              <p:cNvPr id="612439" name="TextBox 98"/>
              <p:cNvSpPr txBox="1">
                <a:spLocks noChangeArrowheads="1"/>
              </p:cNvSpPr>
              <p:nvPr/>
            </p:nvSpPr>
            <p:spPr bwMode="auto">
              <a:xfrm>
                <a:off x="5986462" y="6248025"/>
                <a:ext cx="652462" cy="366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latin typeface="Calibri" pitchFamily="34" charset="0"/>
                    <a:cs typeface="Arial" charset="0"/>
                  </a:rPr>
                  <a:t>Read</a:t>
                </a:r>
              </a:p>
            </p:txBody>
          </p:sp>
        </p:grpSp>
        <p:grpSp>
          <p:nvGrpSpPr>
            <p:cNvPr id="612440" name="Group 141"/>
            <p:cNvGrpSpPr>
              <a:grpSpLocks/>
            </p:cNvGrpSpPr>
            <p:nvPr/>
          </p:nvGrpSpPr>
          <p:grpSpPr bwMode="auto">
            <a:xfrm>
              <a:off x="4681" y="2696"/>
              <a:ext cx="1015" cy="1431"/>
              <a:chOff x="7162800" y="4419600"/>
              <a:chExt cx="1611312" cy="2271713"/>
            </a:xfrm>
          </p:grpSpPr>
          <p:sp>
            <p:nvSpPr>
              <p:cNvPr id="129" name="Flowchart: Process 128"/>
              <p:cNvSpPr/>
              <p:nvPr/>
            </p:nvSpPr>
            <p:spPr bwMode="auto">
              <a:xfrm>
                <a:off x="7162800" y="5932488"/>
                <a:ext cx="762000" cy="381000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/>
              </a:p>
            </p:txBody>
          </p:sp>
          <p:sp>
            <p:nvSpPr>
              <p:cNvPr id="131" name="Flowchart: Process 130"/>
              <p:cNvSpPr/>
              <p:nvPr/>
            </p:nvSpPr>
            <p:spPr bwMode="auto">
              <a:xfrm>
                <a:off x="7935912" y="4789488"/>
                <a:ext cx="762000" cy="1524000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/>
              </a:p>
            </p:txBody>
          </p:sp>
          <p:sp>
            <p:nvSpPr>
              <p:cNvPr id="612443" name="TextBox 89"/>
              <p:cNvSpPr txBox="1">
                <a:spLocks noChangeArrowheads="1"/>
              </p:cNvSpPr>
              <p:nvPr/>
            </p:nvSpPr>
            <p:spPr bwMode="auto">
              <a:xfrm>
                <a:off x="7783512" y="4419600"/>
                <a:ext cx="962025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solidFill>
                      <a:srgbClr val="FF0000"/>
                    </a:solidFill>
                    <a:latin typeface="Calibri" pitchFamily="34" charset="0"/>
                    <a:cs typeface="Arial" charset="0"/>
                  </a:rPr>
                  <a:t>Random</a:t>
                </a:r>
              </a:p>
            </p:txBody>
          </p:sp>
          <p:sp>
            <p:nvSpPr>
              <p:cNvPr id="612444" name="TextBox 90"/>
              <p:cNvSpPr txBox="1">
                <a:spLocks noChangeArrowheads="1"/>
              </p:cNvSpPr>
              <p:nvPr/>
            </p:nvSpPr>
            <p:spPr bwMode="auto">
              <a:xfrm rot="5400000">
                <a:off x="7004050" y="5167312"/>
                <a:ext cx="1169988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solidFill>
                      <a:srgbClr val="0070C0"/>
                    </a:solidFill>
                    <a:latin typeface="Calibri" pitchFamily="34" charset="0"/>
                    <a:cs typeface="Arial" charset="0"/>
                  </a:rPr>
                  <a:t>Sequential</a:t>
                </a:r>
              </a:p>
            </p:txBody>
          </p:sp>
          <p:sp>
            <p:nvSpPr>
              <p:cNvPr id="135" name="Flowchart: Punched Tape 134"/>
              <p:cNvSpPr/>
              <p:nvPr/>
            </p:nvSpPr>
            <p:spPr bwMode="auto">
              <a:xfrm>
                <a:off x="7907337" y="5246688"/>
                <a:ext cx="866775" cy="381000"/>
              </a:xfrm>
              <a:prstGeom prst="flowChartPunchedTap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/>
              </a:p>
            </p:txBody>
          </p:sp>
          <p:sp>
            <p:nvSpPr>
              <p:cNvPr id="612446" name="TextBox 93"/>
              <p:cNvSpPr txBox="1">
                <a:spLocks noChangeArrowheads="1"/>
              </p:cNvSpPr>
              <p:nvPr/>
            </p:nvSpPr>
            <p:spPr bwMode="auto">
              <a:xfrm>
                <a:off x="7162800" y="5932488"/>
                <a:ext cx="7429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latin typeface="Calibri" pitchFamily="34" charset="0"/>
                    <a:cs typeface="Arial" charset="0"/>
                  </a:rPr>
                  <a:t>0.4</a:t>
                </a:r>
                <a:r>
                  <a:rPr lang="en-US" sz="1800" b="0" i="1">
                    <a:latin typeface="Calibri" pitchFamily="34" charset="0"/>
                    <a:cs typeface="Arial" charset="0"/>
                  </a:rPr>
                  <a:t>ms</a:t>
                </a:r>
              </a:p>
            </p:txBody>
          </p:sp>
          <p:sp>
            <p:nvSpPr>
              <p:cNvPr id="612447" name="TextBox 95"/>
              <p:cNvSpPr txBox="1">
                <a:spLocks noChangeArrowheads="1"/>
              </p:cNvSpPr>
              <p:nvPr/>
            </p:nvSpPr>
            <p:spPr bwMode="auto">
              <a:xfrm>
                <a:off x="7935912" y="5932488"/>
                <a:ext cx="801688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latin typeface="Calibri" pitchFamily="34" charset="0"/>
                    <a:cs typeface="Arial" charset="0"/>
                  </a:rPr>
                  <a:t>127</a:t>
                </a:r>
                <a:r>
                  <a:rPr lang="en-US" sz="1800" b="0" i="1">
                    <a:latin typeface="Calibri" pitchFamily="34" charset="0"/>
                    <a:cs typeface="Arial" charset="0"/>
                  </a:rPr>
                  <a:t>ms</a:t>
                </a:r>
              </a:p>
            </p:txBody>
          </p:sp>
          <p:sp>
            <p:nvSpPr>
              <p:cNvPr id="612448" name="TextBox 99"/>
              <p:cNvSpPr txBox="1">
                <a:spLocks noChangeArrowheads="1"/>
              </p:cNvSpPr>
              <p:nvPr/>
            </p:nvSpPr>
            <p:spPr bwMode="auto">
              <a:xfrm>
                <a:off x="7675562" y="6324600"/>
                <a:ext cx="70961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latin typeface="Calibri" pitchFamily="34" charset="0"/>
                    <a:cs typeface="Arial" charset="0"/>
                  </a:rPr>
                  <a:t>Write</a:t>
                </a:r>
              </a:p>
            </p:txBody>
          </p:sp>
        </p:grpSp>
      </p:grpSp>
      <p:sp>
        <p:nvSpPr>
          <p:cNvPr id="113" name="TextBox 112"/>
          <p:cNvSpPr txBox="1"/>
          <p:nvPr/>
        </p:nvSpPr>
        <p:spPr>
          <a:xfrm>
            <a:off x="-91126" y="6035040"/>
            <a:ext cx="9419566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These quirks are now hidden by Flash/SSD firmware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78" grpId="0"/>
      <p:bldP spid="101" grpId="0" animBg="1"/>
      <p:bldP spid="108" grpId="0"/>
      <p:bldP spid="109" grpId="0"/>
      <p:bldP spid="110" grpId="0"/>
      <p:bldP spid="111" grpId="0"/>
      <p:bldP spid="1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 Memory (PCM)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009650"/>
            <a:ext cx="8237537" cy="257297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860A8"/>
                </a:solidFill>
              </a:rPr>
              <a:t>Byte-addressable non-volatile memory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860A8"/>
                </a:solidFill>
              </a:rPr>
              <a:t>Two states of phase change material: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rgbClr val="990033"/>
                </a:solidFill>
              </a:rPr>
              <a:t>Amorphous</a:t>
            </a:r>
            <a:r>
              <a:rPr lang="en-US" dirty="0" smtClean="0"/>
              <a:t>:  high resistance, representing “0”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rgbClr val="990033"/>
                </a:solidFill>
              </a:rPr>
              <a:t>Crystalline</a:t>
            </a:r>
            <a:r>
              <a:rPr lang="en-US" dirty="0" smtClean="0"/>
              <a:t>: low resistance, representing “1”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860A8"/>
                </a:solidFill>
              </a:rPr>
              <a:t>Operations:</a:t>
            </a:r>
          </a:p>
        </p:txBody>
      </p:sp>
      <p:grpSp>
        <p:nvGrpSpPr>
          <p:cNvPr id="6" name="Group 58"/>
          <p:cNvGrpSpPr/>
          <p:nvPr/>
        </p:nvGrpSpPr>
        <p:grpSpPr>
          <a:xfrm>
            <a:off x="1768435" y="3621026"/>
            <a:ext cx="5683939" cy="2550790"/>
            <a:chOff x="1269171" y="3697835"/>
            <a:chExt cx="5683939" cy="2550790"/>
          </a:xfrm>
        </p:grpSpPr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988950" y="6075843"/>
              <a:ext cx="3883641" cy="3102"/>
              <a:chOff x="2102" y="1606"/>
              <a:chExt cx="2999" cy="2"/>
            </a:xfrm>
          </p:grpSpPr>
          <p:sp>
            <p:nvSpPr>
              <p:cNvPr id="36" name="Freeform 13"/>
              <p:cNvSpPr>
                <a:spLocks/>
              </p:cNvSpPr>
              <p:nvPr/>
            </p:nvSpPr>
            <p:spPr bwMode="auto">
              <a:xfrm>
                <a:off x="2102" y="1606"/>
                <a:ext cx="2999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99" y="0"/>
                  </a:cxn>
                </a:cxnLst>
                <a:rect l="0" t="0" r="r" b="b"/>
                <a:pathLst>
                  <a:path w="2999">
                    <a:moveTo>
                      <a:pt x="0" y="0"/>
                    </a:moveTo>
                    <a:lnTo>
                      <a:pt x="2999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 bwMode="auto">
            <a:xfrm rot="5400000" flipH="1" flipV="1">
              <a:off x="844808" y="4921786"/>
              <a:ext cx="2301198" cy="6916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 rot="16200000">
              <a:off x="470061" y="4496945"/>
              <a:ext cx="2306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Current</a:t>
              </a:r>
              <a:br>
                <a:rPr lang="en-US" sz="2000" dirty="0" smtClean="0">
                  <a:latin typeface="Calibri" pitchFamily="34" charset="0"/>
                </a:rPr>
              </a:br>
              <a:r>
                <a:rPr lang="en-US" sz="2000" dirty="0" smtClean="0">
                  <a:latin typeface="Calibri" pitchFamily="34" charset="0"/>
                </a:rPr>
                <a:t>(Temperature)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93720" y="5848515"/>
              <a:ext cx="1459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Time</a:t>
              </a:r>
            </a:p>
          </p:txBody>
        </p:sp>
      </p:grpSp>
      <p:grpSp>
        <p:nvGrpSpPr>
          <p:cNvPr id="8" name="Group 51"/>
          <p:cNvGrpSpPr/>
          <p:nvPr/>
        </p:nvGrpSpPr>
        <p:grpSpPr>
          <a:xfrm>
            <a:off x="2488214" y="4350721"/>
            <a:ext cx="4772136" cy="1629064"/>
            <a:chOff x="1835330" y="4350720"/>
            <a:chExt cx="4772136" cy="1667469"/>
          </a:xfrm>
        </p:grpSpPr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1835330" y="4870601"/>
              <a:ext cx="3297015" cy="3102"/>
              <a:chOff x="2102" y="866"/>
              <a:chExt cx="2546" cy="2"/>
            </a:xfrm>
          </p:grpSpPr>
          <p:sp>
            <p:nvSpPr>
              <p:cNvPr id="33" name="Freeform 19"/>
              <p:cNvSpPr>
                <a:spLocks/>
              </p:cNvSpPr>
              <p:nvPr/>
            </p:nvSpPr>
            <p:spPr bwMode="auto">
              <a:xfrm>
                <a:off x="2102" y="866"/>
                <a:ext cx="254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46" y="0"/>
                  </a:cxn>
                </a:cxnLst>
                <a:rect l="0" t="0" r="r" b="b"/>
                <a:pathLst>
                  <a:path w="2546">
                    <a:moveTo>
                      <a:pt x="0" y="0"/>
                    </a:moveTo>
                    <a:lnTo>
                      <a:pt x="2546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4473201" y="4726377"/>
              <a:ext cx="659144" cy="1291812"/>
              <a:chOff x="4139" y="773"/>
              <a:chExt cx="509" cy="833"/>
            </a:xfrm>
          </p:grpSpPr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4139" y="773"/>
                <a:ext cx="509" cy="8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20"/>
                  </a:cxn>
                  <a:cxn ang="0">
                    <a:pos x="1" y="30"/>
                  </a:cxn>
                  <a:cxn ang="0">
                    <a:pos x="2" y="43"/>
                  </a:cxn>
                  <a:cxn ang="0">
                    <a:pos x="2" y="57"/>
                  </a:cxn>
                  <a:cxn ang="0">
                    <a:pos x="4" y="75"/>
                  </a:cxn>
                  <a:cxn ang="0">
                    <a:pos x="5" y="94"/>
                  </a:cxn>
                  <a:cxn ang="0">
                    <a:pos x="7" y="115"/>
                  </a:cxn>
                  <a:cxn ang="0">
                    <a:pos x="8" y="137"/>
                  </a:cxn>
                  <a:cxn ang="0">
                    <a:pos x="10" y="160"/>
                  </a:cxn>
                  <a:cxn ang="0">
                    <a:pos x="13" y="185"/>
                  </a:cxn>
                  <a:cxn ang="0">
                    <a:pos x="16" y="210"/>
                  </a:cxn>
                  <a:cxn ang="0">
                    <a:pos x="19" y="236"/>
                  </a:cxn>
                  <a:cxn ang="0">
                    <a:pos x="23" y="262"/>
                  </a:cxn>
                  <a:cxn ang="0">
                    <a:pos x="27" y="289"/>
                  </a:cxn>
                  <a:cxn ang="0">
                    <a:pos x="33" y="316"/>
                  </a:cxn>
                  <a:cxn ang="0">
                    <a:pos x="38" y="343"/>
                  </a:cxn>
                  <a:cxn ang="0">
                    <a:pos x="44" y="370"/>
                  </a:cxn>
                  <a:cxn ang="0">
                    <a:pos x="52" y="398"/>
                  </a:cxn>
                  <a:cxn ang="0">
                    <a:pos x="60" y="426"/>
                  </a:cxn>
                  <a:cxn ang="0">
                    <a:pos x="81" y="485"/>
                  </a:cxn>
                  <a:cxn ang="0">
                    <a:pos x="107" y="544"/>
                  </a:cxn>
                  <a:cxn ang="0">
                    <a:pos x="139" y="602"/>
                  </a:cxn>
                  <a:cxn ang="0">
                    <a:pos x="176" y="657"/>
                  </a:cxn>
                  <a:cxn ang="0">
                    <a:pos x="234" y="720"/>
                  </a:cxn>
                  <a:cxn ang="0">
                    <a:pos x="290" y="763"/>
                  </a:cxn>
                  <a:cxn ang="0">
                    <a:pos x="344" y="791"/>
                  </a:cxn>
                  <a:cxn ang="0">
                    <a:pos x="411" y="815"/>
                  </a:cxn>
                  <a:cxn ang="0">
                    <a:pos x="426" y="818"/>
                  </a:cxn>
                  <a:cxn ang="0">
                    <a:pos x="441" y="822"/>
                  </a:cxn>
                  <a:cxn ang="0">
                    <a:pos x="455" y="825"/>
                  </a:cxn>
                  <a:cxn ang="0">
                    <a:pos x="467" y="827"/>
                  </a:cxn>
                  <a:cxn ang="0">
                    <a:pos x="477" y="829"/>
                  </a:cxn>
                  <a:cxn ang="0">
                    <a:pos x="487" y="830"/>
                  </a:cxn>
                  <a:cxn ang="0">
                    <a:pos x="494" y="831"/>
                  </a:cxn>
                  <a:cxn ang="0">
                    <a:pos x="500" y="832"/>
                  </a:cxn>
                  <a:cxn ang="0">
                    <a:pos x="504" y="833"/>
                  </a:cxn>
                  <a:cxn ang="0">
                    <a:pos x="507" y="833"/>
                  </a:cxn>
                  <a:cxn ang="0">
                    <a:pos x="509" y="833"/>
                  </a:cxn>
                </a:cxnLst>
                <a:rect l="0" t="0" r="r" b="b"/>
                <a:pathLst>
                  <a:path w="509" h="833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1" y="30"/>
                    </a:lnTo>
                    <a:lnTo>
                      <a:pt x="2" y="43"/>
                    </a:lnTo>
                    <a:lnTo>
                      <a:pt x="2" y="57"/>
                    </a:lnTo>
                    <a:lnTo>
                      <a:pt x="4" y="75"/>
                    </a:lnTo>
                    <a:lnTo>
                      <a:pt x="5" y="94"/>
                    </a:lnTo>
                    <a:lnTo>
                      <a:pt x="7" y="115"/>
                    </a:lnTo>
                    <a:lnTo>
                      <a:pt x="8" y="137"/>
                    </a:lnTo>
                    <a:lnTo>
                      <a:pt x="10" y="160"/>
                    </a:lnTo>
                    <a:lnTo>
                      <a:pt x="13" y="185"/>
                    </a:lnTo>
                    <a:lnTo>
                      <a:pt x="16" y="210"/>
                    </a:lnTo>
                    <a:lnTo>
                      <a:pt x="19" y="236"/>
                    </a:lnTo>
                    <a:lnTo>
                      <a:pt x="23" y="262"/>
                    </a:lnTo>
                    <a:lnTo>
                      <a:pt x="27" y="289"/>
                    </a:lnTo>
                    <a:lnTo>
                      <a:pt x="33" y="316"/>
                    </a:lnTo>
                    <a:lnTo>
                      <a:pt x="38" y="343"/>
                    </a:lnTo>
                    <a:lnTo>
                      <a:pt x="44" y="370"/>
                    </a:lnTo>
                    <a:lnTo>
                      <a:pt x="52" y="398"/>
                    </a:lnTo>
                    <a:lnTo>
                      <a:pt x="60" y="426"/>
                    </a:lnTo>
                    <a:lnTo>
                      <a:pt x="81" y="485"/>
                    </a:lnTo>
                    <a:lnTo>
                      <a:pt x="107" y="544"/>
                    </a:lnTo>
                    <a:lnTo>
                      <a:pt x="139" y="602"/>
                    </a:lnTo>
                    <a:lnTo>
                      <a:pt x="176" y="657"/>
                    </a:lnTo>
                    <a:lnTo>
                      <a:pt x="234" y="720"/>
                    </a:lnTo>
                    <a:lnTo>
                      <a:pt x="290" y="763"/>
                    </a:lnTo>
                    <a:lnTo>
                      <a:pt x="344" y="791"/>
                    </a:lnTo>
                    <a:lnTo>
                      <a:pt x="411" y="815"/>
                    </a:lnTo>
                    <a:lnTo>
                      <a:pt x="426" y="818"/>
                    </a:lnTo>
                    <a:lnTo>
                      <a:pt x="441" y="822"/>
                    </a:lnTo>
                    <a:lnTo>
                      <a:pt x="455" y="825"/>
                    </a:lnTo>
                    <a:lnTo>
                      <a:pt x="467" y="827"/>
                    </a:lnTo>
                    <a:lnTo>
                      <a:pt x="477" y="829"/>
                    </a:lnTo>
                    <a:lnTo>
                      <a:pt x="487" y="830"/>
                    </a:lnTo>
                    <a:lnTo>
                      <a:pt x="494" y="831"/>
                    </a:lnTo>
                    <a:lnTo>
                      <a:pt x="500" y="832"/>
                    </a:lnTo>
                    <a:lnTo>
                      <a:pt x="504" y="833"/>
                    </a:lnTo>
                    <a:lnTo>
                      <a:pt x="507" y="833"/>
                    </a:lnTo>
                    <a:lnTo>
                      <a:pt x="509" y="833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2494474" y="4726377"/>
              <a:ext cx="1977432" cy="3102"/>
              <a:chOff x="2611" y="773"/>
              <a:chExt cx="1527" cy="2"/>
            </a:xfrm>
          </p:grpSpPr>
          <p:sp>
            <p:nvSpPr>
              <p:cNvPr id="25" name="Freeform 35"/>
              <p:cNvSpPr>
                <a:spLocks/>
              </p:cNvSpPr>
              <p:nvPr/>
            </p:nvSpPr>
            <p:spPr bwMode="auto">
              <a:xfrm>
                <a:off x="2611" y="773"/>
                <a:ext cx="152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8" y="0"/>
                  </a:cxn>
                </a:cxnLst>
                <a:rect l="0" t="0" r="r" b="b"/>
                <a:pathLst>
                  <a:path w="1527">
                    <a:moveTo>
                      <a:pt x="0" y="0"/>
                    </a:moveTo>
                    <a:lnTo>
                      <a:pt x="1528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6"/>
            <p:cNvGrpSpPr>
              <a:grpSpLocks/>
            </p:cNvGrpSpPr>
            <p:nvPr/>
          </p:nvGrpSpPr>
          <p:grpSpPr bwMode="auto">
            <a:xfrm>
              <a:off x="2254903" y="4726377"/>
              <a:ext cx="239571" cy="1291812"/>
              <a:chOff x="2426" y="773"/>
              <a:chExt cx="185" cy="833"/>
            </a:xfrm>
          </p:grpSpPr>
          <p:sp>
            <p:nvSpPr>
              <p:cNvPr id="24" name="Freeform 37"/>
              <p:cNvSpPr>
                <a:spLocks/>
              </p:cNvSpPr>
              <p:nvPr/>
            </p:nvSpPr>
            <p:spPr bwMode="auto">
              <a:xfrm>
                <a:off x="2426" y="773"/>
                <a:ext cx="185" cy="833"/>
              </a:xfrm>
              <a:custGeom>
                <a:avLst/>
                <a:gdLst/>
                <a:ahLst/>
                <a:cxnLst>
                  <a:cxn ang="0">
                    <a:pos x="0" y="833"/>
                  </a:cxn>
                  <a:cxn ang="0">
                    <a:pos x="0" y="796"/>
                  </a:cxn>
                  <a:cxn ang="0">
                    <a:pos x="1" y="783"/>
                  </a:cxn>
                  <a:cxn ang="0">
                    <a:pos x="1" y="750"/>
                  </a:cxn>
                  <a:cxn ang="0">
                    <a:pos x="1" y="731"/>
                  </a:cxn>
                  <a:cxn ang="0">
                    <a:pos x="2" y="712"/>
                  </a:cxn>
                  <a:cxn ang="0">
                    <a:pos x="3" y="690"/>
                  </a:cxn>
                  <a:cxn ang="0">
                    <a:pos x="3" y="668"/>
                  </a:cxn>
                  <a:cxn ang="0">
                    <a:pos x="4" y="646"/>
                  </a:cxn>
                  <a:cxn ang="0">
                    <a:pos x="5" y="622"/>
                  </a:cxn>
                  <a:cxn ang="0">
                    <a:pos x="6" y="599"/>
                  </a:cxn>
                  <a:cxn ang="0">
                    <a:pos x="8" y="575"/>
                  </a:cxn>
                  <a:cxn ang="0">
                    <a:pos x="9" y="550"/>
                  </a:cxn>
                  <a:cxn ang="0">
                    <a:pos x="11" y="525"/>
                  </a:cxn>
                  <a:cxn ang="0">
                    <a:pos x="13" y="499"/>
                  </a:cxn>
                  <a:cxn ang="0">
                    <a:pos x="16" y="473"/>
                  </a:cxn>
                  <a:cxn ang="0">
                    <a:pos x="19" y="447"/>
                  </a:cxn>
                  <a:cxn ang="0">
                    <a:pos x="22" y="420"/>
                  </a:cxn>
                  <a:cxn ang="0">
                    <a:pos x="26" y="392"/>
                  </a:cxn>
                  <a:cxn ang="0">
                    <a:pos x="30" y="364"/>
                  </a:cxn>
                  <a:cxn ang="0">
                    <a:pos x="35" y="335"/>
                  </a:cxn>
                  <a:cxn ang="0">
                    <a:pos x="40" y="306"/>
                  </a:cxn>
                  <a:cxn ang="0">
                    <a:pos x="55" y="241"/>
                  </a:cxn>
                  <a:cxn ang="0">
                    <a:pos x="74" y="178"/>
                  </a:cxn>
                  <a:cxn ang="0">
                    <a:pos x="100" y="111"/>
                  </a:cxn>
                  <a:cxn ang="0">
                    <a:pos x="134" y="54"/>
                  </a:cxn>
                  <a:cxn ang="0">
                    <a:pos x="170" y="14"/>
                  </a:cxn>
                  <a:cxn ang="0">
                    <a:pos x="175" y="9"/>
                  </a:cxn>
                  <a:cxn ang="0">
                    <a:pos x="179" y="6"/>
                  </a:cxn>
                  <a:cxn ang="0">
                    <a:pos x="182" y="3"/>
                  </a:cxn>
                  <a:cxn ang="0">
                    <a:pos x="183" y="1"/>
                  </a:cxn>
                  <a:cxn ang="0">
                    <a:pos x="185" y="1"/>
                  </a:cxn>
                  <a:cxn ang="0">
                    <a:pos x="185" y="0"/>
                  </a:cxn>
                </a:cxnLst>
                <a:rect l="0" t="0" r="r" b="b"/>
                <a:pathLst>
                  <a:path w="185" h="833">
                    <a:moveTo>
                      <a:pt x="0" y="833"/>
                    </a:moveTo>
                    <a:lnTo>
                      <a:pt x="0" y="796"/>
                    </a:lnTo>
                    <a:lnTo>
                      <a:pt x="1" y="783"/>
                    </a:lnTo>
                    <a:lnTo>
                      <a:pt x="1" y="750"/>
                    </a:lnTo>
                    <a:lnTo>
                      <a:pt x="1" y="731"/>
                    </a:lnTo>
                    <a:lnTo>
                      <a:pt x="2" y="712"/>
                    </a:lnTo>
                    <a:lnTo>
                      <a:pt x="3" y="690"/>
                    </a:lnTo>
                    <a:lnTo>
                      <a:pt x="3" y="668"/>
                    </a:lnTo>
                    <a:lnTo>
                      <a:pt x="4" y="646"/>
                    </a:lnTo>
                    <a:lnTo>
                      <a:pt x="5" y="622"/>
                    </a:lnTo>
                    <a:lnTo>
                      <a:pt x="6" y="599"/>
                    </a:lnTo>
                    <a:lnTo>
                      <a:pt x="8" y="575"/>
                    </a:lnTo>
                    <a:lnTo>
                      <a:pt x="9" y="550"/>
                    </a:lnTo>
                    <a:lnTo>
                      <a:pt x="11" y="525"/>
                    </a:lnTo>
                    <a:lnTo>
                      <a:pt x="13" y="499"/>
                    </a:lnTo>
                    <a:lnTo>
                      <a:pt x="16" y="473"/>
                    </a:lnTo>
                    <a:lnTo>
                      <a:pt x="19" y="447"/>
                    </a:lnTo>
                    <a:lnTo>
                      <a:pt x="22" y="420"/>
                    </a:lnTo>
                    <a:lnTo>
                      <a:pt x="26" y="392"/>
                    </a:lnTo>
                    <a:lnTo>
                      <a:pt x="30" y="364"/>
                    </a:lnTo>
                    <a:lnTo>
                      <a:pt x="35" y="335"/>
                    </a:lnTo>
                    <a:lnTo>
                      <a:pt x="40" y="306"/>
                    </a:lnTo>
                    <a:lnTo>
                      <a:pt x="55" y="241"/>
                    </a:lnTo>
                    <a:lnTo>
                      <a:pt x="74" y="178"/>
                    </a:lnTo>
                    <a:lnTo>
                      <a:pt x="100" y="111"/>
                    </a:lnTo>
                    <a:lnTo>
                      <a:pt x="134" y="54"/>
                    </a:lnTo>
                    <a:lnTo>
                      <a:pt x="170" y="14"/>
                    </a:lnTo>
                    <a:lnTo>
                      <a:pt x="175" y="9"/>
                    </a:lnTo>
                    <a:lnTo>
                      <a:pt x="179" y="6"/>
                    </a:lnTo>
                    <a:lnTo>
                      <a:pt x="182" y="3"/>
                    </a:lnTo>
                    <a:lnTo>
                      <a:pt x="183" y="1"/>
                    </a:lnTo>
                    <a:lnTo>
                      <a:pt x="185" y="1"/>
                    </a:lnTo>
                    <a:lnTo>
                      <a:pt x="185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5148076" y="4619555"/>
              <a:ext cx="1459390" cy="40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e.g., ~350⁰C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28560" y="4350720"/>
              <a:ext cx="2765161" cy="40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“SET” to Crystalline</a:t>
              </a:r>
            </a:p>
          </p:txBody>
        </p:sp>
      </p:grpSp>
      <p:grpSp>
        <p:nvGrpSpPr>
          <p:cNvPr id="13" name="Group 52"/>
          <p:cNvGrpSpPr/>
          <p:nvPr/>
        </p:nvGrpSpPr>
        <p:grpSpPr>
          <a:xfrm>
            <a:off x="2488214" y="3505811"/>
            <a:ext cx="4772136" cy="2473973"/>
            <a:chOff x="1835330" y="3429000"/>
            <a:chExt cx="4772136" cy="2589189"/>
          </a:xfrm>
        </p:grpSpPr>
        <p:grpSp>
          <p:nvGrpSpPr>
            <p:cNvPr id="14" name="Group 24"/>
            <p:cNvGrpSpPr>
              <a:grpSpLocks/>
            </p:cNvGrpSpPr>
            <p:nvPr/>
          </p:nvGrpSpPr>
          <p:grpSpPr bwMode="auto">
            <a:xfrm>
              <a:off x="1835330" y="3937022"/>
              <a:ext cx="3297015" cy="3102"/>
              <a:chOff x="2102" y="264"/>
              <a:chExt cx="2546" cy="2"/>
            </a:xfrm>
          </p:grpSpPr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2102" y="264"/>
                <a:ext cx="254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46" y="0"/>
                  </a:cxn>
                </a:cxnLst>
                <a:rect l="0" t="0" r="r" b="b"/>
                <a:pathLst>
                  <a:path w="2546">
                    <a:moveTo>
                      <a:pt x="0" y="0"/>
                    </a:moveTo>
                    <a:lnTo>
                      <a:pt x="2546" y="0"/>
                    </a:lnTo>
                  </a:path>
                </a:pathLst>
              </a:custGeom>
              <a:noFill/>
              <a:ln w="25400">
                <a:solidFill>
                  <a:srgbClr val="0000FF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26"/>
            <p:cNvGrpSpPr>
              <a:grpSpLocks/>
            </p:cNvGrpSpPr>
            <p:nvPr/>
          </p:nvGrpSpPr>
          <p:grpSpPr bwMode="auto">
            <a:xfrm>
              <a:off x="2494474" y="3792798"/>
              <a:ext cx="360004" cy="3102"/>
              <a:chOff x="2611" y="171"/>
              <a:chExt cx="278" cy="2"/>
            </a:xfrm>
          </p:grpSpPr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2611" y="171"/>
                <a:ext cx="27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8" y="0"/>
                  </a:cxn>
                </a:cxnLst>
                <a:rect l="0" t="0" r="r" b="b"/>
                <a:pathLst>
                  <a:path w="278">
                    <a:moveTo>
                      <a:pt x="0" y="0"/>
                    </a:moveTo>
                    <a:lnTo>
                      <a:pt x="278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28"/>
            <p:cNvGrpSpPr>
              <a:grpSpLocks/>
            </p:cNvGrpSpPr>
            <p:nvPr/>
          </p:nvGrpSpPr>
          <p:grpSpPr bwMode="auto">
            <a:xfrm>
              <a:off x="2854478" y="3792798"/>
              <a:ext cx="479142" cy="2225391"/>
              <a:chOff x="2889" y="171"/>
              <a:chExt cx="370" cy="1435"/>
            </a:xfrm>
          </p:grpSpPr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2889" y="171"/>
                <a:ext cx="370" cy="1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9"/>
                  </a:cxn>
                  <a:cxn ang="0">
                    <a:pos x="1" y="64"/>
                  </a:cxn>
                  <a:cxn ang="0">
                    <a:pos x="1" y="82"/>
                  </a:cxn>
                  <a:cxn ang="0">
                    <a:pos x="1" y="103"/>
                  </a:cxn>
                  <a:cxn ang="0">
                    <a:pos x="1" y="125"/>
                  </a:cxn>
                  <a:cxn ang="0">
                    <a:pos x="2" y="149"/>
                  </a:cxn>
                  <a:cxn ang="0">
                    <a:pos x="3" y="175"/>
                  </a:cxn>
                  <a:cxn ang="0">
                    <a:pos x="3" y="202"/>
                  </a:cxn>
                  <a:cxn ang="0">
                    <a:pos x="4" y="230"/>
                  </a:cxn>
                  <a:cxn ang="0">
                    <a:pos x="5" y="260"/>
                  </a:cxn>
                  <a:cxn ang="0">
                    <a:pos x="6" y="291"/>
                  </a:cxn>
                  <a:cxn ang="0">
                    <a:pos x="7" y="322"/>
                  </a:cxn>
                  <a:cxn ang="0">
                    <a:pos x="9" y="355"/>
                  </a:cxn>
                  <a:cxn ang="0">
                    <a:pos x="11" y="387"/>
                  </a:cxn>
                  <a:cxn ang="0">
                    <a:pos x="12" y="420"/>
                  </a:cxn>
                  <a:cxn ang="0">
                    <a:pos x="14" y="454"/>
                  </a:cxn>
                  <a:cxn ang="0">
                    <a:pos x="17" y="487"/>
                  </a:cxn>
                  <a:cxn ang="0">
                    <a:pos x="20" y="522"/>
                  </a:cxn>
                  <a:cxn ang="0">
                    <a:pos x="23" y="557"/>
                  </a:cxn>
                  <a:cxn ang="0">
                    <a:pos x="27" y="592"/>
                  </a:cxn>
                  <a:cxn ang="0">
                    <a:pos x="30" y="628"/>
                  </a:cxn>
                  <a:cxn ang="0">
                    <a:pos x="35" y="664"/>
                  </a:cxn>
                  <a:cxn ang="0">
                    <a:pos x="40" y="701"/>
                  </a:cxn>
                  <a:cxn ang="0">
                    <a:pos x="46" y="739"/>
                  </a:cxn>
                  <a:cxn ang="0">
                    <a:pos x="59" y="816"/>
                  </a:cxn>
                  <a:cxn ang="0">
                    <a:pos x="74" y="895"/>
                  </a:cxn>
                  <a:cxn ang="0">
                    <a:pos x="93" y="972"/>
                  </a:cxn>
                  <a:cxn ang="0">
                    <a:pos x="119" y="1062"/>
                  </a:cxn>
                  <a:cxn ang="0">
                    <a:pos x="145" y="1139"/>
                  </a:cxn>
                  <a:cxn ang="0">
                    <a:pos x="172" y="1201"/>
                  </a:cxn>
                  <a:cxn ang="0">
                    <a:pos x="211" y="1274"/>
                  </a:cxn>
                  <a:cxn ang="0">
                    <a:pos x="248" y="1327"/>
                  </a:cxn>
                  <a:cxn ang="0">
                    <a:pos x="295" y="1378"/>
                  </a:cxn>
                  <a:cxn ang="0">
                    <a:pos x="343" y="1417"/>
                  </a:cxn>
                  <a:cxn ang="0">
                    <a:pos x="351" y="1422"/>
                  </a:cxn>
                  <a:cxn ang="0">
                    <a:pos x="356" y="1427"/>
                  </a:cxn>
                  <a:cxn ang="0">
                    <a:pos x="361" y="1430"/>
                  </a:cxn>
                  <a:cxn ang="0">
                    <a:pos x="365" y="1432"/>
                  </a:cxn>
                  <a:cxn ang="0">
                    <a:pos x="367" y="1433"/>
                  </a:cxn>
                  <a:cxn ang="0">
                    <a:pos x="369" y="1435"/>
                  </a:cxn>
                  <a:cxn ang="0">
                    <a:pos x="370" y="1435"/>
                  </a:cxn>
                  <a:cxn ang="0">
                    <a:pos x="370" y="1435"/>
                  </a:cxn>
                </a:cxnLst>
                <a:rect l="0" t="0" r="r" b="b"/>
                <a:pathLst>
                  <a:path w="370" h="1435">
                    <a:moveTo>
                      <a:pt x="0" y="0"/>
                    </a:moveTo>
                    <a:lnTo>
                      <a:pt x="0" y="49"/>
                    </a:lnTo>
                    <a:lnTo>
                      <a:pt x="1" y="64"/>
                    </a:lnTo>
                    <a:lnTo>
                      <a:pt x="1" y="82"/>
                    </a:lnTo>
                    <a:lnTo>
                      <a:pt x="1" y="103"/>
                    </a:lnTo>
                    <a:lnTo>
                      <a:pt x="1" y="125"/>
                    </a:lnTo>
                    <a:lnTo>
                      <a:pt x="2" y="149"/>
                    </a:lnTo>
                    <a:lnTo>
                      <a:pt x="3" y="175"/>
                    </a:lnTo>
                    <a:lnTo>
                      <a:pt x="3" y="202"/>
                    </a:lnTo>
                    <a:lnTo>
                      <a:pt x="4" y="230"/>
                    </a:lnTo>
                    <a:lnTo>
                      <a:pt x="5" y="260"/>
                    </a:lnTo>
                    <a:lnTo>
                      <a:pt x="6" y="291"/>
                    </a:lnTo>
                    <a:lnTo>
                      <a:pt x="7" y="322"/>
                    </a:lnTo>
                    <a:lnTo>
                      <a:pt x="9" y="355"/>
                    </a:lnTo>
                    <a:lnTo>
                      <a:pt x="11" y="387"/>
                    </a:lnTo>
                    <a:lnTo>
                      <a:pt x="12" y="420"/>
                    </a:lnTo>
                    <a:lnTo>
                      <a:pt x="14" y="454"/>
                    </a:lnTo>
                    <a:lnTo>
                      <a:pt x="17" y="487"/>
                    </a:lnTo>
                    <a:lnTo>
                      <a:pt x="20" y="522"/>
                    </a:lnTo>
                    <a:lnTo>
                      <a:pt x="23" y="557"/>
                    </a:lnTo>
                    <a:lnTo>
                      <a:pt x="27" y="592"/>
                    </a:lnTo>
                    <a:lnTo>
                      <a:pt x="30" y="628"/>
                    </a:lnTo>
                    <a:lnTo>
                      <a:pt x="35" y="664"/>
                    </a:lnTo>
                    <a:lnTo>
                      <a:pt x="40" y="701"/>
                    </a:lnTo>
                    <a:lnTo>
                      <a:pt x="46" y="739"/>
                    </a:lnTo>
                    <a:lnTo>
                      <a:pt x="59" y="816"/>
                    </a:lnTo>
                    <a:lnTo>
                      <a:pt x="74" y="895"/>
                    </a:lnTo>
                    <a:lnTo>
                      <a:pt x="93" y="972"/>
                    </a:lnTo>
                    <a:lnTo>
                      <a:pt x="119" y="1062"/>
                    </a:lnTo>
                    <a:lnTo>
                      <a:pt x="145" y="1139"/>
                    </a:lnTo>
                    <a:lnTo>
                      <a:pt x="172" y="1201"/>
                    </a:lnTo>
                    <a:lnTo>
                      <a:pt x="211" y="1274"/>
                    </a:lnTo>
                    <a:lnTo>
                      <a:pt x="248" y="1327"/>
                    </a:lnTo>
                    <a:lnTo>
                      <a:pt x="295" y="1378"/>
                    </a:lnTo>
                    <a:lnTo>
                      <a:pt x="343" y="1417"/>
                    </a:lnTo>
                    <a:lnTo>
                      <a:pt x="351" y="1422"/>
                    </a:lnTo>
                    <a:lnTo>
                      <a:pt x="356" y="1427"/>
                    </a:lnTo>
                    <a:lnTo>
                      <a:pt x="361" y="1430"/>
                    </a:lnTo>
                    <a:lnTo>
                      <a:pt x="365" y="1432"/>
                    </a:lnTo>
                    <a:lnTo>
                      <a:pt x="367" y="1433"/>
                    </a:lnTo>
                    <a:lnTo>
                      <a:pt x="369" y="1435"/>
                    </a:lnTo>
                    <a:lnTo>
                      <a:pt x="370" y="1435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32"/>
            <p:cNvGrpSpPr>
              <a:grpSpLocks/>
            </p:cNvGrpSpPr>
            <p:nvPr/>
          </p:nvGrpSpPr>
          <p:grpSpPr bwMode="auto">
            <a:xfrm>
              <a:off x="2254903" y="3792798"/>
              <a:ext cx="239571" cy="2225391"/>
              <a:chOff x="2426" y="171"/>
              <a:chExt cx="185" cy="1435"/>
            </a:xfrm>
          </p:grpSpPr>
          <p:sp>
            <p:nvSpPr>
              <p:cNvPr id="26" name="Freeform 33"/>
              <p:cNvSpPr>
                <a:spLocks/>
              </p:cNvSpPr>
              <p:nvPr/>
            </p:nvSpPr>
            <p:spPr bwMode="auto">
              <a:xfrm>
                <a:off x="2426" y="171"/>
                <a:ext cx="185" cy="1435"/>
              </a:xfrm>
              <a:custGeom>
                <a:avLst/>
                <a:gdLst/>
                <a:ahLst/>
                <a:cxnLst>
                  <a:cxn ang="0">
                    <a:pos x="0" y="1435"/>
                  </a:cxn>
                  <a:cxn ang="0">
                    <a:pos x="0" y="1358"/>
                  </a:cxn>
                  <a:cxn ang="0">
                    <a:pos x="1" y="1339"/>
                  </a:cxn>
                  <a:cxn ang="0">
                    <a:pos x="1" y="1294"/>
                  </a:cxn>
                  <a:cxn ang="0">
                    <a:pos x="1" y="1269"/>
                  </a:cxn>
                  <a:cxn ang="0">
                    <a:pos x="1" y="1215"/>
                  </a:cxn>
                  <a:cxn ang="0">
                    <a:pos x="2" y="1185"/>
                  </a:cxn>
                  <a:cxn ang="0">
                    <a:pos x="3" y="1155"/>
                  </a:cxn>
                  <a:cxn ang="0">
                    <a:pos x="3" y="1124"/>
                  </a:cxn>
                  <a:cxn ang="0">
                    <a:pos x="4" y="1093"/>
                  </a:cxn>
                  <a:cxn ang="0">
                    <a:pos x="5" y="1060"/>
                  </a:cxn>
                  <a:cxn ang="0">
                    <a:pos x="5" y="1027"/>
                  </a:cxn>
                  <a:cxn ang="0">
                    <a:pos x="6" y="995"/>
                  </a:cxn>
                  <a:cxn ang="0">
                    <a:pos x="7" y="961"/>
                  </a:cxn>
                  <a:cxn ang="0">
                    <a:pos x="8" y="927"/>
                  </a:cxn>
                  <a:cxn ang="0">
                    <a:pos x="9" y="893"/>
                  </a:cxn>
                  <a:cxn ang="0">
                    <a:pos x="11" y="858"/>
                  </a:cxn>
                  <a:cxn ang="0">
                    <a:pos x="13" y="823"/>
                  </a:cxn>
                  <a:cxn ang="0">
                    <a:pos x="14" y="788"/>
                  </a:cxn>
                  <a:cxn ang="0">
                    <a:pos x="16" y="752"/>
                  </a:cxn>
                  <a:cxn ang="0">
                    <a:pos x="19" y="716"/>
                  </a:cxn>
                  <a:cxn ang="0">
                    <a:pos x="21" y="679"/>
                  </a:cxn>
                  <a:cxn ang="0">
                    <a:pos x="24" y="642"/>
                  </a:cxn>
                  <a:cxn ang="0">
                    <a:pos x="27" y="604"/>
                  </a:cxn>
                  <a:cxn ang="0">
                    <a:pos x="30" y="567"/>
                  </a:cxn>
                  <a:cxn ang="0">
                    <a:pos x="34" y="529"/>
                  </a:cxn>
                  <a:cxn ang="0">
                    <a:pos x="38" y="491"/>
                  </a:cxn>
                  <a:cxn ang="0">
                    <a:pos x="42" y="453"/>
                  </a:cxn>
                  <a:cxn ang="0">
                    <a:pos x="46" y="417"/>
                  </a:cxn>
                  <a:cxn ang="0">
                    <a:pos x="60" y="322"/>
                  </a:cxn>
                  <a:cxn ang="0">
                    <a:pos x="75" y="243"/>
                  </a:cxn>
                  <a:cxn ang="0">
                    <a:pos x="89" y="182"/>
                  </a:cxn>
                  <a:cxn ang="0">
                    <a:pos x="109" y="116"/>
                  </a:cxn>
                  <a:cxn ang="0">
                    <a:pos x="135" y="58"/>
                  </a:cxn>
                  <a:cxn ang="0">
                    <a:pos x="148" y="39"/>
                  </a:cxn>
                  <a:cxn ang="0">
                    <a:pos x="154" y="31"/>
                  </a:cxn>
                  <a:cxn ang="0">
                    <a:pos x="159" y="24"/>
                  </a:cxn>
                  <a:cxn ang="0">
                    <a:pos x="164" y="19"/>
                  </a:cxn>
                  <a:cxn ang="0">
                    <a:pos x="169" y="14"/>
                  </a:cxn>
                  <a:cxn ang="0">
                    <a:pos x="174" y="10"/>
                  </a:cxn>
                  <a:cxn ang="0">
                    <a:pos x="177" y="7"/>
                  </a:cxn>
                  <a:cxn ang="0">
                    <a:pos x="180" y="5"/>
                  </a:cxn>
                  <a:cxn ang="0">
                    <a:pos x="182" y="3"/>
                  </a:cxn>
                  <a:cxn ang="0">
                    <a:pos x="183" y="2"/>
                  </a:cxn>
                  <a:cxn ang="0">
                    <a:pos x="185" y="1"/>
                  </a:cxn>
                  <a:cxn ang="0">
                    <a:pos x="185" y="0"/>
                  </a:cxn>
                </a:cxnLst>
                <a:rect l="0" t="0" r="r" b="b"/>
                <a:pathLst>
                  <a:path w="185" h="1435">
                    <a:moveTo>
                      <a:pt x="0" y="1435"/>
                    </a:moveTo>
                    <a:lnTo>
                      <a:pt x="0" y="1358"/>
                    </a:lnTo>
                    <a:lnTo>
                      <a:pt x="1" y="1339"/>
                    </a:lnTo>
                    <a:lnTo>
                      <a:pt x="1" y="1294"/>
                    </a:lnTo>
                    <a:lnTo>
                      <a:pt x="1" y="1269"/>
                    </a:lnTo>
                    <a:lnTo>
                      <a:pt x="1" y="1215"/>
                    </a:lnTo>
                    <a:lnTo>
                      <a:pt x="2" y="1185"/>
                    </a:lnTo>
                    <a:lnTo>
                      <a:pt x="3" y="1155"/>
                    </a:lnTo>
                    <a:lnTo>
                      <a:pt x="3" y="1124"/>
                    </a:lnTo>
                    <a:lnTo>
                      <a:pt x="4" y="1093"/>
                    </a:lnTo>
                    <a:lnTo>
                      <a:pt x="5" y="1060"/>
                    </a:lnTo>
                    <a:lnTo>
                      <a:pt x="5" y="1027"/>
                    </a:lnTo>
                    <a:lnTo>
                      <a:pt x="6" y="995"/>
                    </a:lnTo>
                    <a:lnTo>
                      <a:pt x="7" y="961"/>
                    </a:lnTo>
                    <a:lnTo>
                      <a:pt x="8" y="927"/>
                    </a:lnTo>
                    <a:lnTo>
                      <a:pt x="9" y="893"/>
                    </a:lnTo>
                    <a:lnTo>
                      <a:pt x="11" y="858"/>
                    </a:lnTo>
                    <a:lnTo>
                      <a:pt x="13" y="823"/>
                    </a:lnTo>
                    <a:lnTo>
                      <a:pt x="14" y="788"/>
                    </a:lnTo>
                    <a:lnTo>
                      <a:pt x="16" y="752"/>
                    </a:lnTo>
                    <a:lnTo>
                      <a:pt x="19" y="716"/>
                    </a:lnTo>
                    <a:lnTo>
                      <a:pt x="21" y="679"/>
                    </a:lnTo>
                    <a:lnTo>
                      <a:pt x="24" y="642"/>
                    </a:lnTo>
                    <a:lnTo>
                      <a:pt x="27" y="604"/>
                    </a:lnTo>
                    <a:lnTo>
                      <a:pt x="30" y="567"/>
                    </a:lnTo>
                    <a:lnTo>
                      <a:pt x="34" y="529"/>
                    </a:lnTo>
                    <a:lnTo>
                      <a:pt x="38" y="491"/>
                    </a:lnTo>
                    <a:lnTo>
                      <a:pt x="42" y="453"/>
                    </a:lnTo>
                    <a:lnTo>
                      <a:pt x="46" y="417"/>
                    </a:lnTo>
                    <a:lnTo>
                      <a:pt x="60" y="322"/>
                    </a:lnTo>
                    <a:lnTo>
                      <a:pt x="75" y="243"/>
                    </a:lnTo>
                    <a:lnTo>
                      <a:pt x="89" y="182"/>
                    </a:lnTo>
                    <a:lnTo>
                      <a:pt x="109" y="116"/>
                    </a:lnTo>
                    <a:lnTo>
                      <a:pt x="135" y="58"/>
                    </a:lnTo>
                    <a:lnTo>
                      <a:pt x="148" y="39"/>
                    </a:lnTo>
                    <a:lnTo>
                      <a:pt x="154" y="31"/>
                    </a:lnTo>
                    <a:lnTo>
                      <a:pt x="159" y="24"/>
                    </a:lnTo>
                    <a:lnTo>
                      <a:pt x="164" y="19"/>
                    </a:lnTo>
                    <a:lnTo>
                      <a:pt x="169" y="14"/>
                    </a:lnTo>
                    <a:lnTo>
                      <a:pt x="174" y="10"/>
                    </a:lnTo>
                    <a:lnTo>
                      <a:pt x="177" y="7"/>
                    </a:lnTo>
                    <a:lnTo>
                      <a:pt x="180" y="5"/>
                    </a:lnTo>
                    <a:lnTo>
                      <a:pt x="182" y="3"/>
                    </a:lnTo>
                    <a:lnTo>
                      <a:pt x="183" y="2"/>
                    </a:lnTo>
                    <a:lnTo>
                      <a:pt x="185" y="1"/>
                    </a:lnTo>
                    <a:lnTo>
                      <a:pt x="185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5148076" y="3681775"/>
              <a:ext cx="1459390" cy="418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Calibri" pitchFamily="34" charset="0"/>
                </a:rPr>
                <a:t>e.g., ~610⁰C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29295" y="3429000"/>
              <a:ext cx="2765161" cy="418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Calibri" pitchFamily="34" charset="0"/>
                </a:rPr>
                <a:t>“RESET” to Amorphous</a:t>
              </a:r>
            </a:p>
          </p:txBody>
        </p:sp>
      </p:grpSp>
      <p:grpSp>
        <p:nvGrpSpPr>
          <p:cNvPr id="18" name="Group 55"/>
          <p:cNvGrpSpPr/>
          <p:nvPr/>
        </p:nvGrpSpPr>
        <p:grpSpPr>
          <a:xfrm>
            <a:off x="2574939" y="5387656"/>
            <a:ext cx="1459390" cy="806504"/>
            <a:chOff x="1922055" y="5426060"/>
            <a:chExt cx="1459390" cy="806504"/>
          </a:xfrm>
        </p:grpSpPr>
        <p:grpSp>
          <p:nvGrpSpPr>
            <p:cNvPr id="19" name="Group 54"/>
            <p:cNvGrpSpPr/>
            <p:nvPr/>
          </p:nvGrpSpPr>
          <p:grpSpPr>
            <a:xfrm>
              <a:off x="1922055" y="5426060"/>
              <a:ext cx="1459390" cy="734803"/>
              <a:chOff x="1922055" y="5426060"/>
              <a:chExt cx="1459390" cy="734803"/>
            </a:xfrm>
          </p:grpSpPr>
          <p:grpSp>
            <p:nvGrpSpPr>
              <p:cNvPr id="20" name="Group 3"/>
              <p:cNvGrpSpPr>
                <a:grpSpLocks/>
              </p:cNvGrpSpPr>
              <p:nvPr/>
            </p:nvGrpSpPr>
            <p:grpSpPr bwMode="auto">
              <a:xfrm>
                <a:off x="2254903" y="5802629"/>
                <a:ext cx="779577" cy="358234"/>
                <a:chOff x="2426" y="1467"/>
                <a:chExt cx="602" cy="231"/>
              </a:xfrm>
            </p:grpSpPr>
            <p:sp>
              <p:nvSpPr>
                <p:cNvPr id="41" name="Freeform 4"/>
                <p:cNvSpPr>
                  <a:spLocks/>
                </p:cNvSpPr>
                <p:nvPr/>
              </p:nvSpPr>
              <p:spPr bwMode="auto">
                <a:xfrm>
                  <a:off x="2426" y="1467"/>
                  <a:ext cx="602" cy="231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3" y="4"/>
                    </a:cxn>
                    <a:cxn ang="0">
                      <a:pos x="24" y="15"/>
                    </a:cxn>
                    <a:cxn ang="0">
                      <a:pos x="10" y="31"/>
                    </a:cxn>
                    <a:cxn ang="0">
                      <a:pos x="2" y="52"/>
                    </a:cxn>
                    <a:cxn ang="0">
                      <a:pos x="0" y="167"/>
                    </a:cxn>
                    <a:cxn ang="0">
                      <a:pos x="4" y="189"/>
                    </a:cxn>
                    <a:cxn ang="0">
                      <a:pos x="15" y="208"/>
                    </a:cxn>
                    <a:cxn ang="0">
                      <a:pos x="31" y="222"/>
                    </a:cxn>
                    <a:cxn ang="0">
                      <a:pos x="52" y="230"/>
                    </a:cxn>
                    <a:cxn ang="0">
                      <a:pos x="537" y="232"/>
                    </a:cxn>
                    <a:cxn ang="0">
                      <a:pos x="559" y="228"/>
                    </a:cxn>
                    <a:cxn ang="0">
                      <a:pos x="578" y="217"/>
                    </a:cxn>
                    <a:cxn ang="0">
                      <a:pos x="592" y="201"/>
                    </a:cxn>
                    <a:cxn ang="0">
                      <a:pos x="601" y="180"/>
                    </a:cxn>
                    <a:cxn ang="0">
                      <a:pos x="602" y="65"/>
                    </a:cxn>
                    <a:cxn ang="0">
                      <a:pos x="598" y="43"/>
                    </a:cxn>
                    <a:cxn ang="0">
                      <a:pos x="587" y="24"/>
                    </a:cxn>
                    <a:cxn ang="0">
                      <a:pos x="571" y="10"/>
                    </a:cxn>
                    <a:cxn ang="0">
                      <a:pos x="550" y="2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602" h="231">
                      <a:moveTo>
                        <a:pt x="65" y="0"/>
                      </a:moveTo>
                      <a:lnTo>
                        <a:pt x="43" y="4"/>
                      </a:lnTo>
                      <a:lnTo>
                        <a:pt x="24" y="15"/>
                      </a:lnTo>
                      <a:lnTo>
                        <a:pt x="10" y="31"/>
                      </a:lnTo>
                      <a:lnTo>
                        <a:pt x="2" y="52"/>
                      </a:lnTo>
                      <a:lnTo>
                        <a:pt x="0" y="167"/>
                      </a:lnTo>
                      <a:lnTo>
                        <a:pt x="4" y="189"/>
                      </a:lnTo>
                      <a:lnTo>
                        <a:pt x="15" y="208"/>
                      </a:lnTo>
                      <a:lnTo>
                        <a:pt x="31" y="222"/>
                      </a:lnTo>
                      <a:lnTo>
                        <a:pt x="52" y="230"/>
                      </a:lnTo>
                      <a:lnTo>
                        <a:pt x="537" y="232"/>
                      </a:lnTo>
                      <a:lnTo>
                        <a:pt x="559" y="228"/>
                      </a:lnTo>
                      <a:lnTo>
                        <a:pt x="578" y="217"/>
                      </a:lnTo>
                      <a:lnTo>
                        <a:pt x="592" y="201"/>
                      </a:lnTo>
                      <a:lnTo>
                        <a:pt x="601" y="180"/>
                      </a:lnTo>
                      <a:lnTo>
                        <a:pt x="602" y="65"/>
                      </a:lnTo>
                      <a:lnTo>
                        <a:pt x="598" y="43"/>
                      </a:lnTo>
                      <a:lnTo>
                        <a:pt x="587" y="24"/>
                      </a:lnTo>
                      <a:lnTo>
                        <a:pt x="571" y="10"/>
                      </a:lnTo>
                      <a:lnTo>
                        <a:pt x="550" y="2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8E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1922055" y="5426060"/>
                <a:ext cx="14593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8000"/>
                    </a:solidFill>
                    <a:latin typeface="Calibri" pitchFamily="34" charset="0"/>
                  </a:rPr>
                  <a:t>READ</a:t>
                </a:r>
              </a:p>
            </p:txBody>
          </p:sp>
        </p:grp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2195334" y="6055409"/>
              <a:ext cx="898715" cy="177155"/>
              <a:chOff x="2380" y="1625"/>
              <a:chExt cx="694" cy="139"/>
            </a:xfrm>
          </p:grpSpPr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2380" y="1625"/>
                <a:ext cx="694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694" y="139"/>
                  </a:cxn>
                  <a:cxn ang="0">
                    <a:pos x="694" y="0"/>
                  </a:cxn>
                  <a:cxn ang="0">
                    <a:pos x="0" y="0"/>
                  </a:cxn>
                  <a:cxn ang="0">
                    <a:pos x="0" y="139"/>
                  </a:cxn>
                </a:cxnLst>
                <a:rect l="0" t="0" r="r" b="b"/>
                <a:pathLst>
                  <a:path w="694" h="139">
                    <a:moveTo>
                      <a:pt x="0" y="139"/>
                    </a:moveTo>
                    <a:lnTo>
                      <a:pt x="694" y="139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9005" y="3891060"/>
            <a:ext cx="1191853" cy="184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Comparison of Technologies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16146" y="932675"/>
          <a:ext cx="6950709" cy="3772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059"/>
                <a:gridCol w="1575296"/>
                <a:gridCol w="1737677"/>
                <a:gridCol w="1737677"/>
              </a:tblGrid>
              <a:tr h="42817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DRAM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PCM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NAND  Flash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428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Page  size</a:t>
                      </a:r>
                      <a:b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Page  read  latency Page  write </a:t>
                      </a: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latency</a:t>
                      </a:r>
                    </a:p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Write bandwidth</a:t>
                      </a:r>
                    </a:p>
                    <a:p>
                      <a:pPr algn="l" fontAlgn="t"/>
                      <a:endParaRPr lang="en-US" sz="1800" b="0" i="0" u="none" strike="noStrike" dirty="0" smtClean="0">
                        <a:solidFill>
                          <a:srgbClr val="231F2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Erase  </a:t>
                      </a:r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latency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64B</a:t>
                      </a:r>
                      <a:b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20-50ns</a:t>
                      </a:r>
                      <a:b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20-50ns</a:t>
                      </a:r>
                      <a:b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∼GB/s </a:t>
                      </a:r>
                      <a:endParaRPr lang="pt-BR" sz="1800" b="0" i="0" u="none" strike="noStrike" dirty="0" smtClean="0">
                        <a:solidFill>
                          <a:srgbClr val="231F2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t"/>
                      <a:r>
                        <a:rPr lang="pt-BR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per </a:t>
                      </a: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die</a:t>
                      </a:r>
                      <a:b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64B</a:t>
                      </a:r>
                      <a:b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∼ 50ns</a:t>
                      </a:r>
                      <a:b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∼ 1 µs</a:t>
                      </a:r>
                      <a:b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50-100 MB/s </a:t>
                      </a:r>
                      <a:endParaRPr lang="pt-BR" sz="1800" b="0" i="0" u="none" strike="noStrike" dirty="0" smtClean="0">
                        <a:solidFill>
                          <a:srgbClr val="231F2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t"/>
                      <a:r>
                        <a:rPr lang="pt-BR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per </a:t>
                      </a: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die</a:t>
                      </a:r>
                      <a:b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4KB</a:t>
                      </a:r>
                      <a:br>
                        <a:rPr lang="nl-NL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nl-NL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∼ 25 µs</a:t>
                      </a:r>
                      <a:br>
                        <a:rPr lang="nl-NL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nl-NL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∼ 500 µs</a:t>
                      </a:r>
                      <a:br>
                        <a:rPr lang="nl-NL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nl-NL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5-40 MB/s </a:t>
                      </a:r>
                      <a:endParaRPr lang="nl-NL" sz="1800" b="0" i="0" u="none" strike="noStrike" dirty="0" smtClean="0">
                        <a:solidFill>
                          <a:srgbClr val="231F2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t"/>
                      <a:r>
                        <a:rPr lang="nl-NL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per </a:t>
                      </a:r>
                      <a:r>
                        <a:rPr lang="nl-NL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die</a:t>
                      </a:r>
                      <a:br>
                        <a:rPr lang="nl-NL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nl-NL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∼ 2 ms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28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Endurance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∞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en-US" sz="1800" b="0" i="0" u="none" strike="noStrike" baseline="30000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 − 10</a:t>
                      </a:r>
                      <a:r>
                        <a:rPr lang="en-US" sz="1800" b="0" i="0" u="none" strike="noStrike" baseline="30000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en-US" sz="1800" b="0" i="0" u="none" strike="noStrike" baseline="30000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 − 10</a:t>
                      </a:r>
                      <a:r>
                        <a:rPr lang="en-US" sz="1800" b="0" i="0" u="none" strike="noStrike" baseline="30000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Read  energy</a:t>
                      </a:r>
                      <a:b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Write energy</a:t>
                      </a:r>
                      <a:b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Idle power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0.8 J/GB</a:t>
                      </a:r>
                      <a:b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1.2 J/GB</a:t>
                      </a:r>
                      <a:b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∼100 </a:t>
                      </a:r>
                      <a:r>
                        <a:rPr lang="en-US" sz="1800" b="0" i="0" u="none" strike="noStrike" dirty="0" err="1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mW</a:t>
                      </a: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/GB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1 J/GB</a:t>
                      </a:r>
                      <a:b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6 J/GB</a:t>
                      </a:r>
                      <a:b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∼1 </a:t>
                      </a:r>
                      <a:r>
                        <a:rPr lang="en-US" sz="1800" b="0" i="0" u="none" strike="noStrike" dirty="0" err="1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mW</a:t>
                      </a: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/GB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1.5 J/GB [28]</a:t>
                      </a:r>
                      <a:b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17.5 J/GB [28]</a:t>
                      </a:r>
                      <a:b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1–10 </a:t>
                      </a:r>
                      <a:r>
                        <a:rPr lang="en-US" sz="1800" b="0" i="0" u="none" strike="noStrike" dirty="0" err="1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mW</a:t>
                      </a: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/GB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28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Density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1×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2 − 4×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4×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5613" y="5080415"/>
            <a:ext cx="8237537" cy="107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46063" marR="0" lvl="1" indent="-244475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Pct val="125000"/>
              <a:buFont typeface="Times" pitchFamily="18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860A8"/>
                </a:solidFill>
                <a:latin typeface="Calibri" pitchFamily="34" charset="0"/>
              </a:rPr>
              <a:t>Compared to NAND Flash, PCM is byte-addressable, has orders of magnitude lower latency and higher endurance.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88042" y="930442"/>
            <a:ext cx="3489158" cy="3769895"/>
          </a:xfrm>
          <a:prstGeom prst="rect">
            <a:avLst/>
          </a:prstGeom>
          <a:noFill/>
          <a:ln w="57150" cap="flat" cmpd="sng" algn="ctr">
            <a:solidFill>
              <a:srgbClr val="0860A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35800" y="932675"/>
            <a:ext cx="1536200" cy="3763690"/>
          </a:xfrm>
          <a:prstGeom prst="rect">
            <a:avLst/>
          </a:prstGeom>
          <a:solidFill>
            <a:srgbClr val="FFFFFF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620126" y="1371600"/>
            <a:ext cx="3424990" cy="27271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610405" y="1662370"/>
            <a:ext cx="3424990" cy="53767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610405" y="3006545"/>
            <a:ext cx="3424990" cy="42245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07575" y="5925325"/>
            <a:ext cx="76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 smtClean="0">
                <a:latin typeface="Calibri" pitchFamily="34" charset="0"/>
              </a:rPr>
              <a:t>Sources: [</a:t>
            </a:r>
            <a:r>
              <a:rPr lang="en-US" sz="1600" b="0" dirty="0" err="1" smtClean="0">
                <a:latin typeface="Calibri" pitchFamily="34" charset="0"/>
              </a:rPr>
              <a:t>Doller</a:t>
            </a:r>
            <a:r>
              <a:rPr lang="en-US" sz="1600" b="0" dirty="0" smtClean="0">
                <a:latin typeface="Calibri" pitchFamily="34" charset="0"/>
              </a:rPr>
              <a:t> ’09] [Lee et al. ’09] [</a:t>
            </a:r>
            <a:r>
              <a:rPr lang="en-US" sz="1600" b="0" dirty="0" err="1" smtClean="0">
                <a:latin typeface="Calibri" pitchFamily="34" charset="0"/>
              </a:rPr>
              <a:t>Qureshi</a:t>
            </a:r>
            <a:r>
              <a:rPr lang="en-US" sz="1600" b="0" dirty="0" smtClean="0">
                <a:latin typeface="Calibri" pitchFamily="34" charset="0"/>
              </a:rPr>
              <a:t> et al. ‘09]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Comparison of Technologies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16146" y="932675"/>
          <a:ext cx="6950709" cy="3772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059"/>
                <a:gridCol w="1575296"/>
                <a:gridCol w="1737677"/>
                <a:gridCol w="1737677"/>
              </a:tblGrid>
              <a:tr h="42817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DRAM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PCM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NAND  Flash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428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Page  size</a:t>
                      </a:r>
                      <a:b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Page  read  latency Page  write </a:t>
                      </a: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latency</a:t>
                      </a:r>
                    </a:p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Write bandwidth</a:t>
                      </a:r>
                    </a:p>
                    <a:p>
                      <a:pPr algn="l" fontAlgn="t"/>
                      <a:endParaRPr lang="en-US" sz="1800" b="0" i="0" u="none" strike="noStrike" dirty="0" smtClean="0">
                        <a:solidFill>
                          <a:srgbClr val="231F2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Erase  </a:t>
                      </a:r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latency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64B</a:t>
                      </a:r>
                      <a:b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20-50ns</a:t>
                      </a:r>
                      <a:b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20-50ns</a:t>
                      </a:r>
                      <a:b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∼GB/s </a:t>
                      </a:r>
                      <a:endParaRPr lang="pt-BR" sz="1800" b="0" i="0" u="none" strike="noStrike" dirty="0" smtClean="0">
                        <a:solidFill>
                          <a:srgbClr val="231F2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t"/>
                      <a:r>
                        <a:rPr lang="pt-BR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per </a:t>
                      </a: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die</a:t>
                      </a:r>
                      <a:b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64B</a:t>
                      </a:r>
                      <a:b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∼ 50ns</a:t>
                      </a:r>
                      <a:b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∼ 1 µs</a:t>
                      </a:r>
                      <a:b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50-100 MB/s </a:t>
                      </a:r>
                      <a:endParaRPr lang="pt-BR" sz="1800" b="0" i="0" u="none" strike="noStrike" dirty="0" smtClean="0">
                        <a:solidFill>
                          <a:srgbClr val="231F2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t"/>
                      <a:r>
                        <a:rPr lang="pt-BR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per </a:t>
                      </a: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die</a:t>
                      </a:r>
                      <a:b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4KB</a:t>
                      </a:r>
                      <a:br>
                        <a:rPr lang="nl-NL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nl-NL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∼ 25 µs</a:t>
                      </a:r>
                      <a:br>
                        <a:rPr lang="nl-NL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nl-NL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∼ 500 µs</a:t>
                      </a:r>
                      <a:br>
                        <a:rPr lang="nl-NL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nl-NL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5-40 MB/s </a:t>
                      </a:r>
                      <a:endParaRPr lang="nl-NL" sz="1800" b="0" i="0" u="none" strike="noStrike" dirty="0" smtClean="0">
                        <a:solidFill>
                          <a:srgbClr val="231F2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t"/>
                      <a:r>
                        <a:rPr lang="nl-NL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per </a:t>
                      </a:r>
                      <a:r>
                        <a:rPr lang="nl-NL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die</a:t>
                      </a:r>
                      <a:br>
                        <a:rPr lang="nl-NL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nl-NL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∼ 2 ms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28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Endurance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∞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en-US" sz="1800" b="0" i="0" u="none" strike="noStrike" baseline="30000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 − 10</a:t>
                      </a:r>
                      <a:r>
                        <a:rPr lang="en-US" sz="1800" b="0" i="0" u="none" strike="noStrike" baseline="30000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en-US" sz="1800" b="0" i="0" u="none" strike="noStrike" baseline="30000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 − 10</a:t>
                      </a:r>
                      <a:r>
                        <a:rPr lang="en-US" sz="1800" b="0" i="0" u="none" strike="noStrike" baseline="30000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Read  energy</a:t>
                      </a:r>
                      <a:b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Write energy</a:t>
                      </a:r>
                      <a:b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Idle power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0.8 J/GB</a:t>
                      </a:r>
                      <a:b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1.2 J/GB</a:t>
                      </a:r>
                      <a:b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∼100 </a:t>
                      </a:r>
                      <a:r>
                        <a:rPr lang="en-US" sz="1800" b="0" i="0" u="none" strike="noStrike" dirty="0" err="1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mW</a:t>
                      </a: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/GB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1 J/GB</a:t>
                      </a:r>
                      <a:b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6 J/GB</a:t>
                      </a:r>
                      <a:b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∼1 </a:t>
                      </a:r>
                      <a:r>
                        <a:rPr lang="en-US" sz="1800" b="0" i="0" u="none" strike="noStrike" dirty="0" err="1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mW</a:t>
                      </a: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/GB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1.5 J/GB [28]</a:t>
                      </a:r>
                      <a:b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17.5 J/GB [28]</a:t>
                      </a:r>
                      <a:b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1–10 </a:t>
                      </a:r>
                      <a:r>
                        <a:rPr lang="en-US" sz="1800" b="0" i="0" u="none" strike="noStrike" dirty="0" err="1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mW</a:t>
                      </a: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/GB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28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Density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1×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2 − 4×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4×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5613" y="5080415"/>
            <a:ext cx="8237537" cy="107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46063" marR="0" lvl="1" indent="-244475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Pct val="125000"/>
              <a:buFont typeface="Times" pitchFamily="18" charset="0"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860A8"/>
                </a:solidFill>
                <a:effectLst/>
                <a:uLnTx/>
                <a:uFillTx/>
                <a:latin typeface="Calibri" pitchFamily="34" charset="0"/>
              </a:rPr>
              <a:t>Compared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0860A8"/>
                </a:solidFill>
                <a:effectLst/>
                <a:uLnTx/>
                <a:uFillTx/>
                <a:latin typeface="Calibri" pitchFamily="34" charset="0"/>
              </a:rPr>
              <a:t> to DRAM, PCM has better density and scalability; PCM has similar read latency but longer write latency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860A8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15916" y="930442"/>
            <a:ext cx="3320716" cy="3777916"/>
          </a:xfrm>
          <a:prstGeom prst="rect">
            <a:avLst/>
          </a:prstGeom>
          <a:noFill/>
          <a:ln w="57150" cap="flat" cmpd="sng" algn="ctr">
            <a:solidFill>
              <a:srgbClr val="0860A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376737" y="930442"/>
            <a:ext cx="1700463" cy="3777916"/>
          </a:xfrm>
          <a:prstGeom prst="rect">
            <a:avLst/>
          </a:prstGeom>
          <a:solidFill>
            <a:srgbClr val="FFFFFF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35800" y="1662370"/>
            <a:ext cx="3302830" cy="53767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35800" y="3006545"/>
            <a:ext cx="3302830" cy="42245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035800" y="4273910"/>
            <a:ext cx="3302830" cy="42245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7575" y="5925325"/>
            <a:ext cx="76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 smtClean="0">
                <a:latin typeface="Calibri" pitchFamily="34" charset="0"/>
              </a:rPr>
              <a:t>Sources: [</a:t>
            </a:r>
            <a:r>
              <a:rPr lang="en-US" sz="1600" b="0" dirty="0" err="1" smtClean="0">
                <a:latin typeface="Calibri" pitchFamily="34" charset="0"/>
              </a:rPr>
              <a:t>Doller</a:t>
            </a:r>
            <a:r>
              <a:rPr lang="en-US" sz="1600" b="0" dirty="0" smtClean="0">
                <a:latin typeface="Calibri" pitchFamily="34" charset="0"/>
              </a:rPr>
              <a:t> ’09] [Lee et al. ’09] [</a:t>
            </a:r>
            <a:r>
              <a:rPr lang="en-US" sz="1600" b="0" dirty="0" err="1" smtClean="0">
                <a:latin typeface="Calibri" pitchFamily="34" charset="0"/>
              </a:rPr>
              <a:t>Qureshi</a:t>
            </a:r>
            <a:r>
              <a:rPr lang="en-US" sz="1600" b="0" dirty="0" smtClean="0">
                <a:latin typeface="Calibri" pitchFamily="34" charset="0"/>
              </a:rPr>
              <a:t> et al. ’09]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Latencies: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9045" y="3366641"/>
            <a:ext cx="8487505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42"/>
          <p:cNvGrpSpPr/>
          <p:nvPr/>
        </p:nvGrpSpPr>
        <p:grpSpPr>
          <a:xfrm>
            <a:off x="270641" y="3020997"/>
            <a:ext cx="8873360" cy="576074"/>
            <a:chOff x="1516754" y="3160166"/>
            <a:chExt cx="6348135" cy="576074"/>
          </a:xfrm>
        </p:grpSpPr>
        <p:sp>
          <p:nvSpPr>
            <p:cNvPr id="10" name="Rectangle 9"/>
            <p:cNvSpPr/>
            <p:nvPr/>
          </p:nvSpPr>
          <p:spPr bwMode="auto">
            <a:xfrm>
              <a:off x="1702017" y="3313786"/>
              <a:ext cx="953348" cy="384050"/>
            </a:xfrm>
            <a:prstGeom prst="rect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655365" y="3313786"/>
              <a:ext cx="953348" cy="384050"/>
            </a:xfrm>
            <a:prstGeom prst="rect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608712" y="3313786"/>
              <a:ext cx="953348" cy="384050"/>
            </a:xfrm>
            <a:prstGeom prst="rect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562060" y="3313786"/>
              <a:ext cx="953348" cy="384050"/>
            </a:xfrm>
            <a:prstGeom prst="rect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515408" y="3313786"/>
              <a:ext cx="953348" cy="384050"/>
            </a:xfrm>
            <a:prstGeom prst="rect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468755" y="3313786"/>
              <a:ext cx="953348" cy="384050"/>
            </a:xfrm>
            <a:prstGeom prst="rect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516754" y="3160166"/>
              <a:ext cx="6348135" cy="26883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544229" y="3621024"/>
              <a:ext cx="6099564" cy="115216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-21748" y="3405046"/>
            <a:ext cx="112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10ns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2941" y="3405046"/>
            <a:ext cx="144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100ns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01312" y="3405046"/>
            <a:ext cx="144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1us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89683" y="3405046"/>
            <a:ext cx="144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10us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31736" y="3405046"/>
            <a:ext cx="144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100us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73789" y="3405046"/>
            <a:ext cx="144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1ms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15842" y="3405046"/>
            <a:ext cx="144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10ms</a:t>
            </a:r>
          </a:p>
        </p:txBody>
      </p:sp>
      <p:sp>
        <p:nvSpPr>
          <p:cNvPr id="45" name="TextBox 44"/>
          <p:cNvSpPr txBox="1"/>
          <p:nvPr/>
        </p:nvSpPr>
        <p:spPr>
          <a:xfrm rot="16200000">
            <a:off x="4226758" y="2175682"/>
            <a:ext cx="176663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Calibri" pitchFamily="34" charset="0"/>
              </a:rPr>
              <a:t>NAND Flash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539877" y="2175682"/>
            <a:ext cx="176663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Calibri" pitchFamily="34" charset="0"/>
              </a:rPr>
              <a:t>PCM</a:t>
            </a:r>
          </a:p>
        </p:txBody>
      </p:sp>
      <p:sp>
        <p:nvSpPr>
          <p:cNvPr id="47" name="TextBox 46"/>
          <p:cNvSpPr txBox="1"/>
          <p:nvPr/>
        </p:nvSpPr>
        <p:spPr>
          <a:xfrm rot="16200000">
            <a:off x="79019" y="2175682"/>
            <a:ext cx="176663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Calibri" pitchFamily="34" charset="0"/>
              </a:rPr>
              <a:t>DRAM</a:t>
            </a:r>
          </a:p>
        </p:txBody>
      </p:sp>
      <p:sp>
        <p:nvSpPr>
          <p:cNvPr id="49" name="TextBox 48"/>
          <p:cNvSpPr txBox="1"/>
          <p:nvPr/>
        </p:nvSpPr>
        <p:spPr>
          <a:xfrm rot="16200000">
            <a:off x="7413567" y="2175682"/>
            <a:ext cx="1766630" cy="461665"/>
          </a:xfrm>
          <a:prstGeom prst="rect">
            <a:avLst/>
          </a:prstGeom>
          <a:solidFill>
            <a:srgbClr val="0860A8"/>
          </a:solidFill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Calibri" pitchFamily="34" charset="0"/>
              </a:rPr>
              <a:t>Hard Disk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5685342" y="4441578"/>
            <a:ext cx="176663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Calibri" pitchFamily="34" charset="0"/>
              </a:rPr>
              <a:t>NAND Flash</a:t>
            </a:r>
          </a:p>
        </p:txBody>
      </p:sp>
      <p:sp>
        <p:nvSpPr>
          <p:cNvPr id="52" name="TextBox 51"/>
          <p:cNvSpPr txBox="1"/>
          <p:nvPr/>
        </p:nvSpPr>
        <p:spPr>
          <a:xfrm rot="16200000">
            <a:off x="2306508" y="4441578"/>
            <a:ext cx="176663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Calibri" pitchFamily="34" charset="0"/>
              </a:rPr>
              <a:t>PCM</a:t>
            </a:r>
          </a:p>
        </p:txBody>
      </p:sp>
      <p:sp>
        <p:nvSpPr>
          <p:cNvPr id="53" name="TextBox 52"/>
          <p:cNvSpPr txBox="1"/>
          <p:nvPr/>
        </p:nvSpPr>
        <p:spPr>
          <a:xfrm rot="16200000">
            <a:off x="79019" y="4441578"/>
            <a:ext cx="176663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Calibri" pitchFamily="34" charset="0"/>
              </a:rPr>
              <a:t>DRAM</a:t>
            </a:r>
          </a:p>
        </p:txBody>
      </p:sp>
      <p:sp>
        <p:nvSpPr>
          <p:cNvPr id="54" name="TextBox 53"/>
          <p:cNvSpPr txBox="1"/>
          <p:nvPr/>
        </p:nvSpPr>
        <p:spPr>
          <a:xfrm rot="16200000">
            <a:off x="7413567" y="4441578"/>
            <a:ext cx="1766630" cy="461665"/>
          </a:xfrm>
          <a:prstGeom prst="rect">
            <a:avLst/>
          </a:prstGeom>
          <a:solidFill>
            <a:srgbClr val="0860A8"/>
          </a:solidFill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Calibri" pitchFamily="34" charset="0"/>
              </a:rPr>
              <a:t>Hard Disk</a:t>
            </a:r>
          </a:p>
        </p:txBody>
      </p:sp>
      <p:sp>
        <p:nvSpPr>
          <p:cNvPr id="55" name="Right Brace 54"/>
          <p:cNvSpPr/>
          <p:nvPr/>
        </p:nvSpPr>
        <p:spPr bwMode="auto">
          <a:xfrm rot="16200000">
            <a:off x="4379977" y="-2662947"/>
            <a:ext cx="384050" cy="8141861"/>
          </a:xfrm>
          <a:prstGeom prst="rightBrace">
            <a:avLst>
              <a:gd name="adj1" fmla="val 47423"/>
              <a:gd name="adj2" fmla="val 50000"/>
            </a:avLst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Brace 55"/>
          <p:cNvSpPr/>
          <p:nvPr/>
        </p:nvSpPr>
        <p:spPr bwMode="auto">
          <a:xfrm rot="5400000">
            <a:off x="4379976" y="1561604"/>
            <a:ext cx="384050" cy="8141861"/>
          </a:xfrm>
          <a:prstGeom prst="rightBrace">
            <a:avLst>
              <a:gd name="adj1" fmla="val 47423"/>
              <a:gd name="adj2" fmla="val 50000"/>
            </a:avLst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611875" y="779055"/>
            <a:ext cx="1958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0033"/>
                </a:solidFill>
                <a:latin typeface="Calibri" pitchFamily="34" charset="0"/>
              </a:rPr>
              <a:t>Read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11875" y="5786155"/>
            <a:ext cx="1958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0033"/>
                </a:solidFill>
                <a:latin typeface="Calibri" pitchFamily="34" charset="0"/>
              </a:rPr>
              <a:t>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Challenge: PCM Writes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" y="1071563"/>
            <a:ext cx="8788400" cy="5397500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rgbClr val="0860A8"/>
                </a:solidFill>
              </a:rPr>
              <a:t>Limited endurance</a:t>
            </a:r>
          </a:p>
          <a:p>
            <a:pPr lvl="2"/>
            <a:r>
              <a:rPr lang="en-US" dirty="0" smtClean="0"/>
              <a:t>Wear out quickly for </a:t>
            </a:r>
            <a:br>
              <a:rPr lang="en-US" dirty="0" smtClean="0"/>
            </a:br>
            <a:r>
              <a:rPr lang="en-US" dirty="0" smtClean="0"/>
              <a:t>hot spots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High energy consumption</a:t>
            </a:r>
          </a:p>
          <a:p>
            <a:pPr lvl="2"/>
            <a:r>
              <a:rPr lang="en-US" dirty="0" smtClean="0"/>
              <a:t>6-10X more energy than </a:t>
            </a:r>
            <a:br>
              <a:rPr lang="en-US" dirty="0" smtClean="0"/>
            </a:br>
            <a:r>
              <a:rPr lang="en-US" dirty="0" smtClean="0"/>
              <a:t>a read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High latency &amp; low bandwidth</a:t>
            </a:r>
          </a:p>
          <a:p>
            <a:pPr lvl="2"/>
            <a:r>
              <a:rPr lang="en-US" dirty="0" smtClean="0"/>
              <a:t>SET/RESET time &gt; READ time</a:t>
            </a:r>
          </a:p>
          <a:p>
            <a:pPr lvl="2"/>
            <a:r>
              <a:rPr lang="en-US" dirty="0" smtClean="0"/>
              <a:t>Limited instantaneous electric current level, </a:t>
            </a:r>
            <a:br>
              <a:rPr lang="en-US" dirty="0" smtClean="0"/>
            </a:br>
            <a:r>
              <a:rPr lang="en-US" dirty="0" smtClean="0"/>
              <a:t>requires multiple rounds of writes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5506264" y="948912"/>
          <a:ext cx="3637736" cy="3772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059"/>
                <a:gridCol w="1737677"/>
              </a:tblGrid>
              <a:tr h="42817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PCM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428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Page  size</a:t>
                      </a:r>
                      <a:b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Page  read  latency Page  write </a:t>
                      </a: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latency</a:t>
                      </a:r>
                    </a:p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Write bandwidth</a:t>
                      </a:r>
                    </a:p>
                    <a:p>
                      <a:pPr algn="l" fontAlgn="t"/>
                      <a:endParaRPr lang="en-US" sz="1800" b="0" i="0" u="none" strike="noStrike" dirty="0" smtClean="0">
                        <a:solidFill>
                          <a:srgbClr val="231F2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Erase  </a:t>
                      </a:r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latency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64B</a:t>
                      </a:r>
                      <a:b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∼ 50ns</a:t>
                      </a:r>
                      <a:b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∼ 1 µs</a:t>
                      </a:r>
                      <a:b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50-100 MB/s </a:t>
                      </a:r>
                      <a:endParaRPr lang="pt-BR" sz="1800" b="0" i="0" u="none" strike="noStrike" dirty="0" smtClean="0">
                        <a:solidFill>
                          <a:srgbClr val="231F2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t"/>
                      <a:r>
                        <a:rPr lang="pt-BR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per </a:t>
                      </a: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die</a:t>
                      </a:r>
                      <a:b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28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Endurance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en-US" sz="1800" b="0" i="0" u="none" strike="noStrike" baseline="30000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 − 10</a:t>
                      </a:r>
                      <a:r>
                        <a:rPr lang="en-US" sz="1800" b="0" i="0" u="none" strike="noStrike" baseline="30000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Read  energy</a:t>
                      </a:r>
                      <a:b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Write energy</a:t>
                      </a:r>
                      <a:b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Idle power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1 J/GB</a:t>
                      </a:r>
                      <a:b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6 J/GB</a:t>
                      </a:r>
                      <a:b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∼1 </a:t>
                      </a:r>
                      <a:r>
                        <a:rPr lang="en-US" sz="1800" b="0" i="0" u="none" strike="noStrike" dirty="0" err="1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mW</a:t>
                      </a: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/GB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28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Density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231F20"/>
                          </a:solidFill>
                          <a:latin typeface="Calibri" pitchFamily="34" charset="0"/>
                          <a:cs typeface="Calibri" pitchFamily="34" charset="0"/>
                        </a:rPr>
                        <a:t>2 − 4×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70"/>
          <p:cNvGrpSpPr/>
          <p:nvPr/>
        </p:nvGrpSpPr>
        <p:grpSpPr>
          <a:xfrm>
            <a:off x="1960460" y="5426060"/>
            <a:ext cx="4915840" cy="369332"/>
            <a:chOff x="1960460" y="5349250"/>
            <a:chExt cx="4915840" cy="369332"/>
          </a:xfrm>
        </p:grpSpPr>
        <p:sp>
          <p:nvSpPr>
            <p:cNvPr id="72" name="TextBox 71"/>
            <p:cNvSpPr txBox="1"/>
            <p:nvPr/>
          </p:nvSpPr>
          <p:spPr>
            <a:xfrm>
              <a:off x="196046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6770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57494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88218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18942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49666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80390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114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1838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72562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03286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34010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4734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95458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26182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56906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 Write Hardware Optimization</a:t>
            </a:r>
            <a:endParaRPr lang="en-US" dirty="0"/>
          </a:p>
        </p:txBody>
      </p:sp>
      <p:grpSp>
        <p:nvGrpSpPr>
          <p:cNvPr id="41" name="Group 41"/>
          <p:cNvGrpSpPr/>
          <p:nvPr/>
        </p:nvGrpSpPr>
        <p:grpSpPr>
          <a:xfrm>
            <a:off x="1960460" y="4120290"/>
            <a:ext cx="1228960" cy="369332"/>
            <a:chOff x="1960460" y="4273910"/>
            <a:chExt cx="1228960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1960460" y="4273910"/>
              <a:ext cx="307240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67700" y="4273910"/>
              <a:ext cx="307240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74940" y="4273910"/>
              <a:ext cx="307240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82180" y="4273910"/>
              <a:ext cx="307240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189420" y="4120290"/>
            <a:ext cx="1228960" cy="369332"/>
            <a:chOff x="3189420" y="4273910"/>
            <a:chExt cx="1228960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3189420" y="4273910"/>
              <a:ext cx="307240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96660" y="4273910"/>
              <a:ext cx="307240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03900" y="4273910"/>
              <a:ext cx="307240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1140" y="4273910"/>
              <a:ext cx="307240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4418380" y="4120290"/>
            <a:ext cx="1228960" cy="369332"/>
            <a:chOff x="4418380" y="4273910"/>
            <a:chExt cx="1228960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4418380" y="4273910"/>
              <a:ext cx="307240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25620" y="4273910"/>
              <a:ext cx="307240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32860" y="4273910"/>
              <a:ext cx="307240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40100" y="4273910"/>
              <a:ext cx="307240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5647340" y="4120290"/>
            <a:ext cx="1228960" cy="369332"/>
            <a:chOff x="5647340" y="4273910"/>
            <a:chExt cx="1228960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5647340" y="4273910"/>
              <a:ext cx="307240" cy="369332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54580" y="4273910"/>
              <a:ext cx="307240" cy="369332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1820" y="4273910"/>
              <a:ext cx="307240" cy="369332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69060" y="4273910"/>
              <a:ext cx="307240" cy="369332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45" name="Group 40"/>
          <p:cNvGrpSpPr/>
          <p:nvPr/>
        </p:nvGrpSpPr>
        <p:grpSpPr>
          <a:xfrm>
            <a:off x="1960460" y="4542745"/>
            <a:ext cx="4915840" cy="369332"/>
            <a:chOff x="1960460" y="5349250"/>
            <a:chExt cx="4915840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196046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6770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494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8218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8942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9666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0390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1114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1838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2562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3286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4010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4734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5458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6182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69060" y="5349250"/>
              <a:ext cx="307240" cy="36933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39" name="Rounded Rectangle 38"/>
          <p:cNvSpPr/>
          <p:nvPr/>
        </p:nvSpPr>
        <p:spPr bwMode="auto">
          <a:xfrm>
            <a:off x="501070" y="5080415"/>
            <a:ext cx="7988240" cy="1075339"/>
          </a:xfrm>
          <a:prstGeom prst="roundRect">
            <a:avLst/>
          </a:prstGeom>
          <a:noFill/>
          <a:ln w="28575" cap="flat" cmpd="sng" algn="ctr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1070" y="5080415"/>
            <a:ext cx="1075340" cy="46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00FF"/>
                </a:solidFill>
                <a:latin typeface="Calibri" pitchFamily="34" charset="0"/>
              </a:rPr>
              <a:t>PCM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3803900" y="4120290"/>
            <a:ext cx="307240" cy="345645"/>
          </a:xfrm>
          <a:prstGeom prst="rect">
            <a:avLst/>
          </a:prstGeom>
          <a:noFill/>
          <a:ln w="762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647340" y="4120290"/>
            <a:ext cx="307240" cy="345645"/>
          </a:xfrm>
          <a:prstGeom prst="rect">
            <a:avLst/>
          </a:prstGeom>
          <a:noFill/>
          <a:ln w="762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954580" y="4120290"/>
            <a:ext cx="307240" cy="345645"/>
          </a:xfrm>
          <a:prstGeom prst="rect">
            <a:avLst/>
          </a:prstGeom>
          <a:noFill/>
          <a:ln w="762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261820" y="4120290"/>
            <a:ext cx="307240" cy="345645"/>
          </a:xfrm>
          <a:prstGeom prst="rect">
            <a:avLst/>
          </a:prstGeom>
          <a:noFill/>
          <a:ln w="762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569060" y="4120290"/>
            <a:ext cx="307240" cy="345645"/>
          </a:xfrm>
          <a:prstGeom prst="rect">
            <a:avLst/>
          </a:prstGeom>
          <a:noFill/>
          <a:ln w="762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960460" y="5426060"/>
            <a:ext cx="1228960" cy="369332"/>
            <a:chOff x="1960460" y="4273910"/>
            <a:chExt cx="1228960" cy="369332"/>
          </a:xfrm>
          <a:solidFill>
            <a:srgbClr val="FF99FF"/>
          </a:solidFill>
        </p:grpSpPr>
        <p:sp>
          <p:nvSpPr>
            <p:cNvPr id="52" name="TextBox 51"/>
            <p:cNvSpPr txBox="1"/>
            <p:nvPr/>
          </p:nvSpPr>
          <p:spPr>
            <a:xfrm>
              <a:off x="1960460" y="4273910"/>
              <a:ext cx="307240" cy="36933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67700" y="4273910"/>
              <a:ext cx="307240" cy="36933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74940" y="4273910"/>
              <a:ext cx="307240" cy="36933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82180" y="4273910"/>
              <a:ext cx="307240" cy="36933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189420" y="5426060"/>
            <a:ext cx="1228960" cy="369332"/>
            <a:chOff x="3189420" y="4273910"/>
            <a:chExt cx="1228960" cy="369332"/>
          </a:xfrm>
          <a:solidFill>
            <a:srgbClr val="FF99FF"/>
          </a:solidFill>
        </p:grpSpPr>
        <p:sp>
          <p:nvSpPr>
            <p:cNvPr id="57" name="TextBox 56"/>
            <p:cNvSpPr txBox="1"/>
            <p:nvPr/>
          </p:nvSpPr>
          <p:spPr>
            <a:xfrm>
              <a:off x="3189420" y="4273910"/>
              <a:ext cx="307240" cy="36933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96660" y="4273910"/>
              <a:ext cx="307240" cy="36933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03900" y="4273910"/>
              <a:ext cx="307240" cy="36933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11140" y="4273910"/>
              <a:ext cx="307240" cy="36933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418380" y="5426060"/>
            <a:ext cx="1228960" cy="369332"/>
            <a:chOff x="4418380" y="4273910"/>
            <a:chExt cx="1228960" cy="369332"/>
          </a:xfrm>
          <a:solidFill>
            <a:srgbClr val="FF99FF"/>
          </a:solidFill>
        </p:grpSpPr>
        <p:sp>
          <p:nvSpPr>
            <p:cNvPr id="62" name="TextBox 61"/>
            <p:cNvSpPr txBox="1"/>
            <p:nvPr/>
          </p:nvSpPr>
          <p:spPr>
            <a:xfrm>
              <a:off x="4418380" y="4273910"/>
              <a:ext cx="307240" cy="36933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25620" y="4273910"/>
              <a:ext cx="307240" cy="36933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32860" y="4273910"/>
              <a:ext cx="307240" cy="36933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40100" y="4273910"/>
              <a:ext cx="307240" cy="36933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647340" y="5426060"/>
            <a:ext cx="1228960" cy="369332"/>
            <a:chOff x="5647340" y="4273910"/>
            <a:chExt cx="1228960" cy="369332"/>
          </a:xfrm>
          <a:solidFill>
            <a:srgbClr val="FF99FF"/>
          </a:solidFill>
        </p:grpSpPr>
        <p:sp>
          <p:nvSpPr>
            <p:cNvPr id="67" name="TextBox 66"/>
            <p:cNvSpPr txBox="1"/>
            <p:nvPr/>
          </p:nvSpPr>
          <p:spPr>
            <a:xfrm>
              <a:off x="5647340" y="4273910"/>
              <a:ext cx="307240" cy="36933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54580" y="4273910"/>
              <a:ext cx="307240" cy="36933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61820" y="4273910"/>
              <a:ext cx="307240" cy="36933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569060" y="4273910"/>
              <a:ext cx="307240" cy="36933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803900" y="5426060"/>
            <a:ext cx="307240" cy="369332"/>
          </a:xfrm>
          <a:prstGeom prst="rect">
            <a:avLst/>
          </a:prstGeom>
          <a:solidFill>
            <a:srgbClr val="FF99FF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</a:p>
        </p:txBody>
      </p:sp>
      <p:grpSp>
        <p:nvGrpSpPr>
          <p:cNvPr id="71" name="Group 92"/>
          <p:cNvGrpSpPr/>
          <p:nvPr/>
        </p:nvGrpSpPr>
        <p:grpSpPr>
          <a:xfrm>
            <a:off x="5647340" y="5426060"/>
            <a:ext cx="1228960" cy="369332"/>
            <a:chOff x="5647340" y="4273910"/>
            <a:chExt cx="1228960" cy="369332"/>
          </a:xfrm>
          <a:solidFill>
            <a:srgbClr val="FF99FF"/>
          </a:solidFill>
        </p:grpSpPr>
        <p:sp>
          <p:nvSpPr>
            <p:cNvPr id="94" name="TextBox 93"/>
            <p:cNvSpPr txBox="1"/>
            <p:nvPr/>
          </p:nvSpPr>
          <p:spPr>
            <a:xfrm>
              <a:off x="5647340" y="4273910"/>
              <a:ext cx="307240" cy="36933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954580" y="4273910"/>
              <a:ext cx="307240" cy="36933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261820" y="4273910"/>
              <a:ext cx="307240" cy="36933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569060" y="4273910"/>
              <a:ext cx="307240" cy="36933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3185160" y="626655"/>
            <a:ext cx="584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latin typeface="Calibri" pitchFamily="34" charset="0"/>
              </a:rPr>
              <a:t>[Cho, Lee’09] [Lee et al. ’09] [Yang et al. ‘07] [Zhou et al. ’09</a:t>
            </a:r>
            <a:r>
              <a:rPr lang="en-US" sz="1600" b="0" dirty="0" smtClean="0">
                <a:latin typeface="Calibri" pitchFamily="34" charset="0"/>
              </a:rPr>
              <a:t>]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68835" y="4043480"/>
            <a:ext cx="1576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Calibri" pitchFamily="34" charset="0"/>
              </a:rPr>
              <a:t>Cache line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029920" y="3736240"/>
            <a:ext cx="1881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Rounds highlighted w/ different colors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009650"/>
            <a:ext cx="8237537" cy="2957020"/>
          </a:xfrm>
        </p:spPr>
        <p:txBody>
          <a:bodyPr/>
          <a:lstStyle/>
          <a:p>
            <a:pPr lvl="1"/>
            <a:r>
              <a:rPr lang="en-US" sz="2400" dirty="0" smtClean="0"/>
              <a:t>Baseline: several rounds of writes for </a:t>
            </a:r>
            <a:br>
              <a:rPr lang="en-US" sz="2400" dirty="0" smtClean="0"/>
            </a:br>
            <a:r>
              <a:rPr lang="en-US" sz="2400" dirty="0" smtClean="0"/>
              <a:t>a cache line</a:t>
            </a:r>
          </a:p>
          <a:p>
            <a:pPr lvl="2"/>
            <a:r>
              <a:rPr lang="en-US" sz="2000" dirty="0" smtClean="0"/>
              <a:t>Which bits in which rounds are hard wired</a:t>
            </a:r>
          </a:p>
          <a:p>
            <a:pPr lvl="1"/>
            <a:r>
              <a:rPr lang="en-US" sz="2400" dirty="0" smtClean="0"/>
              <a:t>Optimization: data comparison write</a:t>
            </a:r>
          </a:p>
          <a:p>
            <a:pPr lvl="2"/>
            <a:r>
              <a:rPr lang="en-US" sz="2000" dirty="0" smtClean="0"/>
              <a:t>Goal: write only modified bits rather than entire cache line</a:t>
            </a:r>
          </a:p>
          <a:p>
            <a:pPr lvl="2"/>
            <a:r>
              <a:rPr lang="en-US" sz="2000" dirty="0" smtClean="0"/>
              <a:t>Approach: read-compare-write </a:t>
            </a:r>
          </a:p>
          <a:p>
            <a:pPr lvl="1"/>
            <a:r>
              <a:rPr lang="en-US" sz="2400" dirty="0" smtClean="0"/>
              <a:t>Skipping rounds with no modified 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9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PCM-savvy Algorithms?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460500"/>
            <a:ext cx="8788400" cy="5397500"/>
          </a:xfrm>
        </p:spPr>
        <p:txBody>
          <a:bodyPr/>
          <a:lstStyle/>
          <a:p>
            <a:pPr lvl="1">
              <a:buNone/>
            </a:pPr>
            <a:r>
              <a:rPr lang="en-US" dirty="0" smtClean="0"/>
              <a:t>New goal: </a:t>
            </a:r>
            <a:r>
              <a:rPr lang="en-US" dirty="0" smtClean="0">
                <a:solidFill>
                  <a:srgbClr val="AA014C"/>
                </a:solidFill>
              </a:rPr>
              <a:t>minimize PCM writes</a:t>
            </a:r>
          </a:p>
          <a:p>
            <a:pPr lvl="2"/>
            <a:r>
              <a:rPr lang="en-US" b="0" dirty="0" smtClean="0">
                <a:solidFill>
                  <a:srgbClr val="AA014C"/>
                </a:solidFill>
              </a:rPr>
              <a:t> Writes use 6X more energy than reads</a:t>
            </a:r>
          </a:p>
          <a:p>
            <a:pPr lvl="2"/>
            <a:r>
              <a:rPr lang="en-US" b="0" dirty="0" smtClean="0">
                <a:solidFill>
                  <a:srgbClr val="AA014C"/>
                </a:solidFill>
              </a:rPr>
              <a:t> Writes 20X slower than reads, lower BW, wear-out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Data comparison writes:</a:t>
            </a:r>
          </a:p>
          <a:p>
            <a:pPr lvl="2"/>
            <a:r>
              <a:rPr lang="en-US" dirty="0" smtClean="0"/>
              <a:t> Minimize Number of bits that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0975"/>
            <a:ext cx="9144000" cy="487363"/>
          </a:xfrm>
        </p:spPr>
        <p:txBody>
          <a:bodyPr/>
          <a:lstStyle/>
          <a:p>
            <a:r>
              <a:rPr lang="en-US" dirty="0"/>
              <a:t>Basic </a:t>
            </a:r>
            <a:r>
              <a:rPr lang="en-US" dirty="0" smtClean="0"/>
              <a:t>Cilk++ </a:t>
            </a:r>
            <a:r>
              <a:rPr lang="en-US" dirty="0"/>
              <a:t>Keywords</a:t>
            </a:r>
          </a:p>
        </p:txBody>
      </p:sp>
      <p:sp>
        <p:nvSpPr>
          <p:cNvPr id="612355" name="Rectangle 3"/>
          <p:cNvSpPr>
            <a:spLocks noChangeArrowheads="1"/>
          </p:cNvSpPr>
          <p:nvPr/>
        </p:nvSpPr>
        <p:spPr bwMode="auto">
          <a:xfrm>
            <a:off x="198120" y="914400"/>
            <a:ext cx="5455920" cy="3046988"/>
          </a:xfrm>
          <a:prstGeom prst="rect">
            <a:avLst/>
          </a:prstGeom>
          <a:solidFill>
            <a:srgbClr val="FFFFCC"/>
          </a:solidFill>
          <a:ln w="6350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Ctr="1">
            <a:spAutoFit/>
          </a:bodyPr>
          <a:lstStyle/>
          <a:p>
            <a:pPr algn="l" defTabSz="455613">
              <a:lnSpc>
                <a:spcPct val="80000"/>
              </a:lnSpc>
              <a:spcBef>
                <a:spcPct val="0"/>
              </a:spcBef>
            </a:pPr>
            <a:r>
              <a:rPr lang="en-US" sz="2400" b="1" dirty="0" err="1" smtClean="0">
                <a:latin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fib (</a:t>
            </a:r>
            <a:r>
              <a:rPr lang="en-US" sz="2400" b="1" dirty="0" err="1">
                <a:latin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</a:rPr>
              <a:t> n) {</a:t>
            </a:r>
          </a:p>
          <a:p>
            <a:pPr algn="l" defTabSz="455613">
              <a:lnSpc>
                <a:spcPct val="80000"/>
              </a:lnSpc>
              <a:spcBef>
                <a:spcPct val="0"/>
              </a:spcBef>
            </a:pPr>
            <a:r>
              <a:rPr lang="en-US" sz="2400" b="1" dirty="0">
                <a:latin typeface="Courier New" pitchFamily="49" charset="0"/>
              </a:rPr>
              <a:t>  if (n&lt;2) return (n);</a:t>
            </a:r>
          </a:p>
          <a:p>
            <a:pPr algn="l" defTabSz="455613">
              <a:lnSpc>
                <a:spcPct val="80000"/>
              </a:lnSpc>
              <a:spcBef>
                <a:spcPct val="0"/>
              </a:spcBef>
            </a:pPr>
            <a:r>
              <a:rPr lang="en-US" sz="2400" b="1" dirty="0">
                <a:latin typeface="Courier New" pitchFamily="49" charset="0"/>
              </a:rPr>
              <a:t>  else {</a:t>
            </a:r>
          </a:p>
          <a:p>
            <a:pPr algn="l" defTabSz="455613">
              <a:lnSpc>
                <a:spcPct val="80000"/>
              </a:lnSpc>
              <a:spcBef>
                <a:spcPct val="0"/>
              </a:spcBef>
            </a:pPr>
            <a:r>
              <a:rPr lang="en-US" sz="2400" b="1" dirty="0">
                <a:latin typeface="Courier New" pitchFamily="49" charset="0"/>
              </a:rPr>
              <a:t>    </a:t>
            </a:r>
            <a:r>
              <a:rPr lang="en-US" sz="2400" b="1" dirty="0" err="1">
                <a:latin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x,y</a:t>
            </a:r>
            <a:r>
              <a:rPr lang="en-US" sz="2400" b="1" dirty="0">
                <a:latin typeface="Courier New" pitchFamily="49" charset="0"/>
              </a:rPr>
              <a:t>;</a:t>
            </a:r>
          </a:p>
          <a:p>
            <a:pPr algn="l" defTabSz="455613">
              <a:lnSpc>
                <a:spcPct val="80000"/>
              </a:lnSpc>
              <a:spcBef>
                <a:spcPct val="0"/>
              </a:spcBef>
            </a:pPr>
            <a:r>
              <a:rPr lang="en-US" sz="2400" b="1" dirty="0">
                <a:latin typeface="Courier New" pitchFamily="49" charset="0"/>
              </a:rPr>
              <a:t>    x = </a:t>
            </a:r>
            <a:r>
              <a:rPr lang="en-US" sz="2400" b="1" dirty="0" err="1" smtClean="0">
                <a:solidFill>
                  <a:srgbClr val="FF3300"/>
                </a:solidFill>
                <a:latin typeface="Courier New" pitchFamily="49" charset="0"/>
              </a:rPr>
              <a:t>cilk_sp</a:t>
            </a:r>
            <a:r>
              <a:rPr lang="en-US" sz="2400" b="1" dirty="0" err="1" smtClean="0">
                <a:solidFill>
                  <a:srgbClr val="FF6600"/>
                </a:solidFill>
                <a:latin typeface="Courier New" pitchFamily="49" charset="0"/>
              </a:rPr>
              <a:t>aw</a:t>
            </a:r>
            <a:r>
              <a:rPr lang="en-US" sz="2400" b="1" dirty="0" err="1" smtClean="0">
                <a:solidFill>
                  <a:srgbClr val="FF3300"/>
                </a:solidFill>
                <a:latin typeface="Courier New" pitchFamily="49" charset="0"/>
              </a:rPr>
              <a:t>n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fib(n-1);</a:t>
            </a:r>
          </a:p>
          <a:p>
            <a:pPr algn="l" defTabSz="455613">
              <a:lnSpc>
                <a:spcPct val="80000"/>
              </a:lnSpc>
              <a:spcBef>
                <a:spcPct val="0"/>
              </a:spcBef>
            </a:pPr>
            <a:r>
              <a:rPr lang="en-US" sz="2400" b="1" dirty="0">
                <a:latin typeface="Courier New" pitchFamily="49" charset="0"/>
              </a:rPr>
              <a:t>    y = </a:t>
            </a:r>
            <a:r>
              <a:rPr lang="en-US" dirty="0" err="1" smtClean="0">
                <a:solidFill>
                  <a:srgbClr val="FF3300"/>
                </a:solidFill>
                <a:latin typeface="Courier New" pitchFamily="49" charset="0"/>
              </a:rPr>
              <a:t>cilk_s</a:t>
            </a:r>
            <a:r>
              <a:rPr lang="en-US" sz="2400" b="1" dirty="0" err="1" smtClean="0">
                <a:solidFill>
                  <a:srgbClr val="FF3300"/>
                </a:solidFill>
                <a:latin typeface="Courier New" pitchFamily="49" charset="0"/>
              </a:rPr>
              <a:t>pawn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fib(n-2);</a:t>
            </a:r>
          </a:p>
          <a:p>
            <a:pPr algn="l" defTabSz="455613">
              <a:lnSpc>
                <a:spcPct val="80000"/>
              </a:lnSpc>
              <a:spcBef>
                <a:spcPct val="0"/>
              </a:spcBef>
            </a:pPr>
            <a:r>
              <a:rPr lang="en-US" sz="2400" b="1" dirty="0">
                <a:latin typeface="Courier New" pitchFamily="49" charset="0"/>
              </a:rPr>
              <a:t>    </a:t>
            </a:r>
            <a:r>
              <a:rPr lang="en-US" sz="2400" b="1" dirty="0" err="1" smtClean="0">
                <a:solidFill>
                  <a:srgbClr val="FF3300"/>
                </a:solidFill>
                <a:latin typeface="Courier New" pitchFamily="49" charset="0"/>
              </a:rPr>
              <a:t>cilk_sync</a:t>
            </a:r>
            <a:r>
              <a:rPr lang="en-US" sz="2400" b="1" dirty="0">
                <a:solidFill>
                  <a:srgbClr val="FF3300"/>
                </a:solidFill>
                <a:latin typeface="Courier New" pitchFamily="49" charset="0"/>
              </a:rPr>
              <a:t>;</a:t>
            </a:r>
            <a:endParaRPr lang="en-US" sz="2400" b="1" dirty="0">
              <a:latin typeface="Courier New" pitchFamily="49" charset="0"/>
            </a:endParaRPr>
          </a:p>
          <a:p>
            <a:pPr algn="l" defTabSz="455613">
              <a:lnSpc>
                <a:spcPct val="80000"/>
              </a:lnSpc>
              <a:spcBef>
                <a:spcPct val="0"/>
              </a:spcBef>
            </a:pPr>
            <a:r>
              <a:rPr lang="en-US" sz="2400" b="1" dirty="0">
                <a:latin typeface="Courier New" pitchFamily="49" charset="0"/>
              </a:rPr>
              <a:t>    return (</a:t>
            </a:r>
            <a:r>
              <a:rPr lang="en-US" sz="2400" b="1" dirty="0" err="1">
                <a:latin typeface="Courier New" pitchFamily="49" charset="0"/>
              </a:rPr>
              <a:t>x+y</a:t>
            </a:r>
            <a:r>
              <a:rPr lang="en-US" sz="2400" b="1" dirty="0">
                <a:latin typeface="Courier New" pitchFamily="49" charset="0"/>
              </a:rPr>
              <a:t>);</a:t>
            </a:r>
          </a:p>
          <a:p>
            <a:pPr algn="l" defTabSz="455613">
              <a:lnSpc>
                <a:spcPct val="80000"/>
              </a:lnSpc>
              <a:spcBef>
                <a:spcPct val="0"/>
              </a:spcBef>
            </a:pPr>
            <a:r>
              <a:rPr lang="en-US" sz="2400" b="1" dirty="0">
                <a:latin typeface="Courier New" pitchFamily="49" charset="0"/>
              </a:rPr>
              <a:t>  }</a:t>
            </a:r>
          </a:p>
          <a:p>
            <a:pPr algn="l" defTabSz="455613">
              <a:lnSpc>
                <a:spcPct val="80000"/>
              </a:lnSpc>
              <a:spcBef>
                <a:spcPct val="0"/>
              </a:spcBef>
            </a:pPr>
            <a:r>
              <a:rPr lang="en-US" sz="2400" b="1" dirty="0">
                <a:latin typeface="Courier New" pitchFamily="49" charset="0"/>
              </a:rPr>
              <a:t>}</a:t>
            </a:r>
          </a:p>
        </p:txBody>
      </p:sp>
      <p:sp>
        <p:nvSpPr>
          <p:cNvPr id="612358" name="AutoShape 6"/>
          <p:cNvSpPr>
            <a:spLocks noChangeArrowheads="1"/>
          </p:cNvSpPr>
          <p:nvPr/>
        </p:nvSpPr>
        <p:spPr bwMode="auto">
          <a:xfrm>
            <a:off x="5410200" y="2787650"/>
            <a:ext cx="3733800" cy="14914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35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buClr>
                <a:schemeClr val="accent2"/>
              </a:buClr>
            </a:pPr>
            <a:r>
              <a:rPr lang="en-US" b="0" dirty="0"/>
              <a:t>The named </a:t>
            </a:r>
            <a:r>
              <a:rPr lang="en-US" b="0" i="1" dirty="0">
                <a:solidFill>
                  <a:srgbClr val="AA014C"/>
                </a:solidFill>
              </a:rPr>
              <a:t>child</a:t>
            </a:r>
            <a:r>
              <a:rPr lang="en-US" b="0" dirty="0">
                <a:solidFill>
                  <a:srgbClr val="AA014C"/>
                </a:solidFill>
              </a:rPr>
              <a:t> </a:t>
            </a:r>
            <a:r>
              <a:rPr lang="en-US" b="0" dirty="0"/>
              <a:t>Cilk procedure can execute </a:t>
            </a:r>
            <a:r>
              <a:rPr lang="en-US" b="0" dirty="0" smtClean="0"/>
              <a:t>in parallel </a:t>
            </a:r>
            <a:r>
              <a:rPr lang="en-US" b="0" dirty="0"/>
              <a:t>with the </a:t>
            </a:r>
            <a:r>
              <a:rPr lang="en-US" b="0" i="1" dirty="0">
                <a:solidFill>
                  <a:srgbClr val="AA014C"/>
                </a:solidFill>
              </a:rPr>
              <a:t>parent</a:t>
            </a:r>
            <a:r>
              <a:rPr lang="en-US" b="0" dirty="0">
                <a:solidFill>
                  <a:srgbClr val="AA014C"/>
                </a:solidFill>
              </a:rPr>
              <a:t> </a:t>
            </a:r>
            <a:r>
              <a:rPr lang="en-US" b="0" dirty="0" smtClean="0"/>
              <a:t>caller</a:t>
            </a:r>
            <a:endParaRPr lang="en-US" b="0" dirty="0"/>
          </a:p>
        </p:txBody>
      </p:sp>
      <p:sp>
        <p:nvSpPr>
          <p:cNvPr id="612359" name="AutoShape 7"/>
          <p:cNvSpPr>
            <a:spLocks noChangeArrowheads="1"/>
          </p:cNvSpPr>
          <p:nvPr/>
        </p:nvSpPr>
        <p:spPr bwMode="auto">
          <a:xfrm>
            <a:off x="394653" y="4265613"/>
            <a:ext cx="4381500" cy="1144143"/>
          </a:xfrm>
          <a:prstGeom prst="roundRect">
            <a:avLst>
              <a:gd name="adj" fmla="val 17741"/>
            </a:avLst>
          </a:prstGeom>
          <a:solidFill>
            <a:schemeClr val="accent1"/>
          </a:solidFill>
          <a:ln w="635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5000"/>
              </a:lnSpc>
              <a:buClr>
                <a:schemeClr val="accent2"/>
              </a:buClr>
            </a:pPr>
            <a:r>
              <a:rPr lang="en-US" b="0" dirty="0"/>
              <a:t>Control cannot pass this point until all spawned children have </a:t>
            </a:r>
            <a:r>
              <a:rPr lang="en-US" b="0" dirty="0" smtClean="0"/>
              <a:t>returned</a:t>
            </a:r>
            <a:endParaRPr lang="en-US" b="0" dirty="0"/>
          </a:p>
        </p:txBody>
      </p:sp>
      <p:sp>
        <p:nvSpPr>
          <p:cNvPr id="612365" name="Arc 13"/>
          <p:cNvSpPr>
            <a:spLocks/>
          </p:cNvSpPr>
          <p:nvPr/>
        </p:nvSpPr>
        <p:spPr bwMode="auto">
          <a:xfrm rot="10800000" flipV="1">
            <a:off x="2590800" y="1908175"/>
            <a:ext cx="2970213" cy="2057400"/>
          </a:xfrm>
          <a:custGeom>
            <a:avLst/>
            <a:gdLst>
              <a:gd name="G0" fmla="+- 17900 0 0"/>
              <a:gd name="G1" fmla="+- 21600 0 0"/>
              <a:gd name="G2" fmla="+- 21600 0 0"/>
              <a:gd name="T0" fmla="*/ 0 w 27625"/>
              <a:gd name="T1" fmla="*/ 9511 h 21600"/>
              <a:gd name="T2" fmla="*/ 27625 w 27625"/>
              <a:gd name="T3" fmla="*/ 2313 h 21600"/>
              <a:gd name="T4" fmla="*/ 17900 w 2762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625" h="21600" fill="none" extrusionOk="0">
                <a:moveTo>
                  <a:pt x="-1" y="9510"/>
                </a:moveTo>
                <a:cubicBezTo>
                  <a:pt x="4016" y="3563"/>
                  <a:pt x="10723" y="-1"/>
                  <a:pt x="17900" y="0"/>
                </a:cubicBezTo>
                <a:cubicBezTo>
                  <a:pt x="21277" y="0"/>
                  <a:pt x="24608" y="792"/>
                  <a:pt x="27624" y="2313"/>
                </a:cubicBezTo>
              </a:path>
              <a:path w="27625" h="21600" stroke="0" extrusionOk="0">
                <a:moveTo>
                  <a:pt x="-1" y="9510"/>
                </a:moveTo>
                <a:cubicBezTo>
                  <a:pt x="4016" y="3563"/>
                  <a:pt x="10723" y="-1"/>
                  <a:pt x="17900" y="0"/>
                </a:cubicBezTo>
                <a:cubicBezTo>
                  <a:pt x="21277" y="0"/>
                  <a:pt x="24608" y="792"/>
                  <a:pt x="27624" y="2313"/>
                </a:cubicBezTo>
                <a:lnTo>
                  <a:pt x="1790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2366" name="Arc 14"/>
          <p:cNvSpPr>
            <a:spLocks/>
          </p:cNvSpPr>
          <p:nvPr/>
        </p:nvSpPr>
        <p:spPr bwMode="auto">
          <a:xfrm rot="10800000" flipH="1" flipV="1">
            <a:off x="228600" y="2836863"/>
            <a:ext cx="1335088" cy="1562100"/>
          </a:xfrm>
          <a:custGeom>
            <a:avLst/>
            <a:gdLst>
              <a:gd name="G0" fmla="+- 21600 0 0"/>
              <a:gd name="G1" fmla="+- 20035 0 0"/>
              <a:gd name="G2" fmla="+- 21600 0 0"/>
              <a:gd name="T0" fmla="*/ 3025 w 21600"/>
              <a:gd name="T1" fmla="*/ 31059 h 31059"/>
              <a:gd name="T2" fmla="*/ 13529 w 21600"/>
              <a:gd name="T3" fmla="*/ 0 h 31059"/>
              <a:gd name="T4" fmla="*/ 21600 w 21600"/>
              <a:gd name="T5" fmla="*/ 20035 h 3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1059" fill="none" extrusionOk="0">
                <a:moveTo>
                  <a:pt x="3024" y="31059"/>
                </a:moveTo>
                <a:cubicBezTo>
                  <a:pt x="1044" y="27722"/>
                  <a:pt x="0" y="23914"/>
                  <a:pt x="0" y="20035"/>
                </a:cubicBezTo>
                <a:cubicBezTo>
                  <a:pt x="-1" y="11221"/>
                  <a:pt x="5354" y="3292"/>
                  <a:pt x="13528" y="-1"/>
                </a:cubicBezTo>
              </a:path>
              <a:path w="21600" h="31059" stroke="0" extrusionOk="0">
                <a:moveTo>
                  <a:pt x="3024" y="31059"/>
                </a:moveTo>
                <a:cubicBezTo>
                  <a:pt x="1044" y="27722"/>
                  <a:pt x="0" y="23914"/>
                  <a:pt x="0" y="20035"/>
                </a:cubicBezTo>
                <a:cubicBezTo>
                  <a:pt x="-1" y="11221"/>
                  <a:pt x="5354" y="3292"/>
                  <a:pt x="13528" y="-1"/>
                </a:cubicBezTo>
                <a:lnTo>
                  <a:pt x="21600" y="20035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2367" name="Arc 15"/>
          <p:cNvSpPr>
            <a:spLocks/>
          </p:cNvSpPr>
          <p:nvPr/>
        </p:nvSpPr>
        <p:spPr bwMode="auto">
          <a:xfrm rot="10800000">
            <a:off x="2492375" y="2516188"/>
            <a:ext cx="2879725" cy="609600"/>
          </a:xfrm>
          <a:custGeom>
            <a:avLst/>
            <a:gdLst>
              <a:gd name="G0" fmla="+- 5981 0 0"/>
              <a:gd name="G1" fmla="+- 21600 0 0"/>
              <a:gd name="G2" fmla="+- 21600 0 0"/>
              <a:gd name="T0" fmla="*/ 0 w 26773"/>
              <a:gd name="T1" fmla="*/ 845 h 21600"/>
              <a:gd name="T2" fmla="*/ 26773 w 26773"/>
              <a:gd name="T3" fmla="*/ 15746 h 21600"/>
              <a:gd name="T4" fmla="*/ 5981 w 2677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773" h="21600" fill="none" extrusionOk="0">
                <a:moveTo>
                  <a:pt x="-1" y="844"/>
                </a:moveTo>
                <a:cubicBezTo>
                  <a:pt x="1944" y="284"/>
                  <a:pt x="3957" y="-1"/>
                  <a:pt x="5981" y="0"/>
                </a:cubicBezTo>
                <a:cubicBezTo>
                  <a:pt x="15655" y="0"/>
                  <a:pt x="24150" y="6433"/>
                  <a:pt x="26772" y="15746"/>
                </a:cubicBezTo>
              </a:path>
              <a:path w="26773" h="21600" stroke="0" extrusionOk="0">
                <a:moveTo>
                  <a:pt x="-1" y="844"/>
                </a:moveTo>
                <a:cubicBezTo>
                  <a:pt x="1944" y="284"/>
                  <a:pt x="3957" y="-1"/>
                  <a:pt x="5981" y="0"/>
                </a:cubicBezTo>
                <a:cubicBezTo>
                  <a:pt x="15655" y="0"/>
                  <a:pt x="24150" y="6433"/>
                  <a:pt x="26772" y="15746"/>
                </a:cubicBezTo>
                <a:lnTo>
                  <a:pt x="5981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5583" y="5638800"/>
            <a:ext cx="8725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+mn-lt"/>
                <a:cs typeface="Courier New" pitchFamily="49" charset="0"/>
              </a:rPr>
              <a:t>Useful macro: </a:t>
            </a:r>
            <a:r>
              <a:rPr lang="en-US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cilk_for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smtClean="0">
                <a:solidFill>
                  <a:srgbClr val="C00000"/>
                </a:solidFill>
              </a:rPr>
              <a:t>for recursive spawning of parallel loop iterates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8" grpId="0" animBg="1"/>
      <p:bldP spid="612359" grpId="0" animBg="1"/>
      <p:bldP spid="612365" grpId="0" animBg="1"/>
      <p:bldP spid="612366" grpId="0" animBg="1"/>
      <p:bldP spid="612367" grpId="0" animBg="1"/>
      <p:bldP spid="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507"/>
            <a:ext cx="3493827" cy="889000"/>
          </a:xfrm>
        </p:spPr>
        <p:txBody>
          <a:bodyPr/>
          <a:lstStyle/>
          <a:p>
            <a:r>
              <a:rPr lang="en-US" dirty="0" smtClean="0"/>
              <a:t>B</a:t>
            </a:r>
            <a:r>
              <a:rPr lang="en-US" baseline="30000" dirty="0" smtClean="0"/>
              <a:t>+</a:t>
            </a:r>
            <a:r>
              <a:rPr lang="en-US" dirty="0" smtClean="0"/>
              <a:t>-Tree Index</a:t>
            </a:r>
            <a:endParaRPr lang="en-US" dirty="0"/>
          </a:p>
        </p:txBody>
      </p:sp>
      <p:pic>
        <p:nvPicPr>
          <p:cNvPr id="11" name="Content Placeholder 10" descr="btree-lege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4815" y="4487200"/>
            <a:ext cx="6054609" cy="460860"/>
          </a:xfrm>
        </p:spPr>
      </p:pic>
      <p:graphicFrame>
        <p:nvGraphicFramePr>
          <p:cNvPr id="6" name="Chart 5"/>
          <p:cNvGraphicFramePr/>
          <p:nvPr/>
        </p:nvGraphicFramePr>
        <p:xfrm>
          <a:off x="5800960" y="1907215"/>
          <a:ext cx="3033995" cy="261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232235" y="1945620"/>
          <a:ext cx="2765160" cy="2579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074205" y="1945620"/>
          <a:ext cx="2688349" cy="257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48418" y="0"/>
            <a:ext cx="5595582" cy="137473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en-US" sz="2000" b="0" dirty="0" smtClean="0">
                <a:latin typeface="Calibri" pitchFamily="34" charset="0"/>
              </a:rPr>
              <a:t>Node size 8 cache lines; 50 million entries, 75% full; </a:t>
            </a:r>
          </a:p>
          <a:p>
            <a:pPr algn="l">
              <a:spcBef>
                <a:spcPts val="200"/>
              </a:spcBef>
            </a:pPr>
            <a:r>
              <a:rPr lang="en-US" sz="2000" b="0" dirty="0" smtClean="0">
                <a:latin typeface="Calibri" pitchFamily="34" charset="0"/>
              </a:rPr>
              <a:t>Three workloads: Inserting / Deleting / Searching   </a:t>
            </a:r>
            <a:br>
              <a:rPr lang="en-US" sz="2000" b="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                                      500K random keys </a:t>
            </a:r>
          </a:p>
          <a:p>
            <a:pPr algn="l">
              <a:spcBef>
                <a:spcPts val="200"/>
              </a:spcBef>
            </a:pPr>
            <a:r>
              <a:rPr lang="en-US" sz="2000" b="0" dirty="0" err="1" smtClean="0">
                <a:latin typeface="Calibri" pitchFamily="34" charset="0"/>
              </a:rPr>
              <a:t>PTLSSim</a:t>
            </a:r>
            <a:r>
              <a:rPr lang="en-US" sz="2000" b="0" dirty="0" smtClean="0">
                <a:latin typeface="Calibri" pitchFamily="34" charset="0"/>
              </a:rPr>
              <a:t> extended with PCM support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070" y="5195070"/>
            <a:ext cx="79498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990033"/>
                </a:solidFill>
                <a:latin typeface="Calibri" pitchFamily="34" charset="0"/>
              </a:rPr>
              <a:t>Unsorted leaf schemes achieve the best performance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860A8"/>
                </a:solidFill>
                <a:latin typeface="Calibri" pitchFamily="34" charset="0"/>
              </a:rPr>
              <a:t> For insert intensive: unsorted-leaf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860A8"/>
                </a:solidFill>
                <a:latin typeface="Calibri" pitchFamily="34" charset="0"/>
              </a:rPr>
              <a:t> For insert &amp; delete intensive: unsorted-leaf with bitmap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4385" y="1792000"/>
            <a:ext cx="1267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Total wear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72735" y="1792000"/>
            <a:ext cx="1267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Energy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7896" y="1792000"/>
            <a:ext cx="180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Execution time</a:t>
            </a:r>
          </a:p>
        </p:txBody>
      </p:sp>
      <p:grpSp>
        <p:nvGrpSpPr>
          <p:cNvPr id="3" name="Group 21"/>
          <p:cNvGrpSpPr/>
          <p:nvPr/>
        </p:nvGrpSpPr>
        <p:grpSpPr>
          <a:xfrm>
            <a:off x="885120" y="2067685"/>
            <a:ext cx="7258545" cy="2457920"/>
            <a:chOff x="885120" y="1931205"/>
            <a:chExt cx="7258545" cy="2457920"/>
          </a:xfrm>
        </p:grpSpPr>
        <p:sp>
          <p:nvSpPr>
            <p:cNvPr id="19" name="Oval 18"/>
            <p:cNvSpPr/>
            <p:nvPr/>
          </p:nvSpPr>
          <p:spPr bwMode="auto">
            <a:xfrm>
              <a:off x="885120" y="2008015"/>
              <a:ext cx="1651415" cy="2381110"/>
            </a:xfrm>
            <a:prstGeom prst="ellipse">
              <a:avLst/>
            </a:prstGeom>
            <a:noFill/>
            <a:ln w="28575" cap="flat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458255" y="1969610"/>
              <a:ext cx="1651415" cy="2381110"/>
            </a:xfrm>
            <a:prstGeom prst="ellipse">
              <a:avLst/>
            </a:prstGeom>
            <a:noFill/>
            <a:ln w="28575" cap="flat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492250" y="1931205"/>
              <a:ext cx="1651415" cy="2381110"/>
            </a:xfrm>
            <a:prstGeom prst="ellipse">
              <a:avLst/>
            </a:prstGeom>
            <a:noFill/>
            <a:ln w="28575" cap="flat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3" name="Oval 22"/>
          <p:cNvSpPr/>
          <p:nvPr/>
        </p:nvSpPr>
        <p:spPr bwMode="auto">
          <a:xfrm>
            <a:off x="8028450" y="2221305"/>
            <a:ext cx="729695" cy="2265895"/>
          </a:xfrm>
          <a:prstGeom prst="ellipse">
            <a:avLst/>
          </a:prstGeom>
          <a:noFill/>
          <a:ln w="28575" cap="flat" cmpd="sng" algn="ctr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337160" y="2221305"/>
            <a:ext cx="729695" cy="2265895"/>
          </a:xfrm>
          <a:prstGeom prst="ellipse">
            <a:avLst/>
          </a:prstGeom>
          <a:noFill/>
          <a:ln w="28575" cap="flat" cmpd="sng" algn="ctr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607465" y="2221305"/>
            <a:ext cx="729695" cy="2265895"/>
          </a:xfrm>
          <a:prstGeom prst="ellipse">
            <a:avLst/>
          </a:prstGeom>
          <a:noFill/>
          <a:ln w="28575" cap="flat" cmpd="sng" algn="ctr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4888" y="762000"/>
            <a:ext cx="2733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</a:rPr>
              <a:t>[Chen, G, Nath ‘11]</a:t>
            </a:r>
            <a:endParaRPr lang="en-US" sz="20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P spid="14" grpId="0"/>
      <p:bldP spid="15" grpId="0"/>
      <p:bldP spid="16" grpId="0"/>
      <p:bldP spid="17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Computing Lectures: </a:t>
            </a:r>
            <a:br>
              <a:rPr lang="en-US" dirty="0" smtClean="0"/>
            </a:br>
            <a:r>
              <a:rPr lang="en-US" b="0" dirty="0" smtClean="0"/>
              <a:t>Progress-to-date on Key Open Questions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704340"/>
            <a:ext cx="8788400" cy="3614420"/>
          </a:xfrm>
        </p:spPr>
        <p:txBody>
          <a:bodyPr/>
          <a:lstStyle/>
          <a:p>
            <a:r>
              <a:rPr lang="en-US" dirty="0" smtClean="0"/>
              <a:t> How to formally model multi-core hierarchies?</a:t>
            </a:r>
          </a:p>
          <a:p>
            <a:r>
              <a:rPr lang="en-US" dirty="0" smtClean="0"/>
              <a:t> What is the Algorithm Designer’s model?</a:t>
            </a:r>
          </a:p>
          <a:p>
            <a:r>
              <a:rPr lang="en-US" dirty="0" smtClean="0"/>
              <a:t> What runtime task scheduler should be used?</a:t>
            </a:r>
          </a:p>
          <a:p>
            <a:r>
              <a:rPr lang="en-US" dirty="0" smtClean="0"/>
              <a:t> What are the new algorithmic techniques?</a:t>
            </a:r>
          </a:p>
          <a:p>
            <a:r>
              <a:rPr lang="en-US" dirty="0" smtClean="0"/>
              <a:t> How do the algorithms perform in practice?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45"/>
            <a:ext cx="9144000" cy="889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599123"/>
            <a:ext cx="8788400" cy="5397500"/>
          </a:xfrm>
        </p:spPr>
        <p:txBody>
          <a:bodyPr/>
          <a:lstStyle/>
          <a:p>
            <a:pPr>
              <a:buNone/>
            </a:pPr>
            <a:r>
              <a:rPr lang="da-DK" sz="1200" b="0" dirty="0" smtClean="0">
                <a:solidFill>
                  <a:srgbClr val="000000"/>
                </a:solidFill>
              </a:rPr>
              <a:t>[Acar, Blelloch, Blumofe ’02] </a:t>
            </a:r>
            <a:r>
              <a:rPr lang="en-US" sz="1200" b="0" dirty="0" smtClean="0">
                <a:solidFill>
                  <a:srgbClr val="000000"/>
                </a:solidFill>
              </a:rPr>
              <a:t>U. A. Acar, G. E. Blelloch, and R. D. </a:t>
            </a:r>
            <a:r>
              <a:rPr lang="en-US" sz="1200" b="0" dirty="0" err="1" smtClean="0">
                <a:solidFill>
                  <a:srgbClr val="000000"/>
                </a:solidFill>
              </a:rPr>
              <a:t>Blumofe</a:t>
            </a:r>
            <a:r>
              <a:rPr lang="en-US" sz="1200" b="0" dirty="0" smtClean="0">
                <a:solidFill>
                  <a:srgbClr val="000000"/>
                </a:solidFill>
              </a:rPr>
              <a:t>. The data locality of work stealing. Theory of </a:t>
            </a:r>
            <a:r>
              <a:rPr lang="en-US" sz="1200" b="0" dirty="0" err="1" smtClean="0">
                <a:solidFill>
                  <a:srgbClr val="000000"/>
                </a:solidFill>
              </a:rPr>
              <a:t>Comput</a:t>
            </a:r>
            <a:r>
              <a:rPr lang="en-US" sz="1200" b="0" dirty="0" smtClean="0">
                <a:solidFill>
                  <a:srgbClr val="000000"/>
                </a:solidFill>
              </a:rPr>
              <a:t>. Syst., 35(3), 2002</a:t>
            </a:r>
            <a:endParaRPr lang="da-DK" sz="1200" b="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da-DK" sz="1200" b="0" dirty="0" smtClean="0">
                <a:solidFill>
                  <a:srgbClr val="000000"/>
                </a:solidFill>
              </a:rPr>
              <a:t>[Arora et al. ’98] N. S. Arora, R. D. Blumofe, and C. G. Plaxton. Thread scheduling for multiprogrammed multiprocessors. ACM SPAA, 1998</a:t>
            </a:r>
          </a:p>
          <a:p>
            <a:pPr>
              <a:buNone/>
            </a:pPr>
            <a:r>
              <a:rPr lang="da-DK" sz="1200" b="0" dirty="0" smtClean="0">
                <a:solidFill>
                  <a:srgbClr val="000000"/>
                </a:solidFill>
              </a:rPr>
              <a:t>[Bergan et al. ’10] </a:t>
            </a:r>
            <a:r>
              <a:rPr lang="en-US" sz="1200" b="0" dirty="0" smtClean="0">
                <a:solidFill>
                  <a:srgbClr val="000000"/>
                </a:solidFill>
              </a:rPr>
              <a:t>T. </a:t>
            </a:r>
            <a:r>
              <a:rPr lang="en-US" sz="1200" b="0" dirty="0" err="1" smtClean="0">
                <a:solidFill>
                  <a:srgbClr val="000000"/>
                </a:solidFill>
              </a:rPr>
              <a:t>Bergan</a:t>
            </a:r>
            <a:r>
              <a:rPr lang="en-US" sz="1200" b="0" dirty="0" smtClean="0">
                <a:solidFill>
                  <a:srgbClr val="000000"/>
                </a:solidFill>
              </a:rPr>
              <a:t>, O. Anderson, J. </a:t>
            </a:r>
            <a:r>
              <a:rPr lang="en-US" sz="1200" b="0" dirty="0" err="1" smtClean="0">
                <a:solidFill>
                  <a:srgbClr val="000000"/>
                </a:solidFill>
              </a:rPr>
              <a:t>Devietti</a:t>
            </a:r>
            <a:r>
              <a:rPr lang="en-US" sz="1200" b="0" dirty="0" smtClean="0">
                <a:solidFill>
                  <a:srgbClr val="000000"/>
                </a:solidFill>
              </a:rPr>
              <a:t>, L. Ceze, and D. Grossman. Core-</a:t>
            </a:r>
            <a:r>
              <a:rPr lang="en-US" sz="1200" b="0" dirty="0" err="1" smtClean="0">
                <a:solidFill>
                  <a:srgbClr val="000000"/>
                </a:solidFill>
              </a:rPr>
              <a:t>Det</a:t>
            </a:r>
            <a:r>
              <a:rPr lang="en-US" sz="1200" b="0" dirty="0" smtClean="0">
                <a:solidFill>
                  <a:srgbClr val="000000"/>
                </a:solidFill>
              </a:rPr>
              <a:t>: A compiler and runtime system for deterministic multithreaded execution. ACM ASPLOS, 2010</a:t>
            </a:r>
            <a:endParaRPr lang="da-DK" sz="1200" b="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da-DK" sz="1200" b="0" dirty="0" smtClean="0">
                <a:solidFill>
                  <a:srgbClr val="000000"/>
                </a:solidFill>
              </a:rPr>
              <a:t>[Berger et al. ’09] </a:t>
            </a:r>
            <a:r>
              <a:rPr lang="en-US" sz="1200" b="0" dirty="0" smtClean="0">
                <a:solidFill>
                  <a:srgbClr val="000000"/>
                </a:solidFill>
              </a:rPr>
              <a:t>E. D. Berger, T. Yang, T. Liu, and G. </a:t>
            </a:r>
            <a:r>
              <a:rPr lang="en-US" sz="1200" b="0" dirty="0" err="1" smtClean="0">
                <a:solidFill>
                  <a:srgbClr val="000000"/>
                </a:solidFill>
              </a:rPr>
              <a:t>Novark</a:t>
            </a:r>
            <a:r>
              <a:rPr lang="en-US" sz="1200" b="0" dirty="0" smtClean="0">
                <a:solidFill>
                  <a:srgbClr val="000000"/>
                </a:solidFill>
              </a:rPr>
              <a:t>. Grace: Safe multithreaded programming for C/C++. ACM OOPSLA, 2009</a:t>
            </a:r>
            <a:endParaRPr lang="da-DK" sz="1200" b="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sv-SE" sz="1200" b="0" dirty="0" smtClean="0">
                <a:solidFill>
                  <a:srgbClr val="000000"/>
                </a:solidFill>
              </a:rPr>
              <a:t>[Blelloch, Fineman, G, Shun ‘12] </a:t>
            </a:r>
            <a:r>
              <a:rPr lang="en-US" sz="1200" b="0" dirty="0" smtClean="0">
                <a:solidFill>
                  <a:srgbClr val="000000"/>
                </a:solidFill>
              </a:rPr>
              <a:t>G. E. Blelloch, J. T. Fineman, P. B. Gibbons, and J. Shun. Internally deterministic algorithms can be fast.  ACM PPoPP, 2012</a:t>
            </a:r>
            <a:endParaRPr lang="sv-SE" sz="1200" b="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sv-SE" sz="1200" b="0" dirty="0" smtClean="0">
                <a:solidFill>
                  <a:srgbClr val="000000"/>
                </a:solidFill>
              </a:rPr>
              <a:t>[Blelloch, Reid-Miller '97 ] </a:t>
            </a:r>
            <a:r>
              <a:rPr lang="en-US" sz="1200" b="0" dirty="0" smtClean="0">
                <a:solidFill>
                  <a:srgbClr val="000000"/>
                </a:solidFill>
              </a:rPr>
              <a:t>G. E. Blelloch and M. Reid-Miller. Pipelining with futures. ACM SPAA, 1997</a:t>
            </a:r>
          </a:p>
          <a:p>
            <a:pPr>
              <a:buNone/>
            </a:pPr>
            <a:r>
              <a:rPr lang="sv-SE" sz="1200" b="0" dirty="0" smtClean="0">
                <a:solidFill>
                  <a:srgbClr val="000000"/>
                </a:solidFill>
              </a:rPr>
              <a:t>[</a:t>
            </a:r>
            <a:r>
              <a:rPr lang="en-US" sz="1200" b="0" dirty="0" err="1" smtClean="0">
                <a:solidFill>
                  <a:srgbClr val="000000"/>
                </a:solidFill>
              </a:rPr>
              <a:t>Bocchino</a:t>
            </a:r>
            <a:r>
              <a:rPr lang="en-US" sz="1200" b="0" dirty="0" smtClean="0">
                <a:solidFill>
                  <a:srgbClr val="000000"/>
                </a:solidFill>
              </a:rPr>
              <a:t> et al. ‘09] R. L. </a:t>
            </a:r>
            <a:r>
              <a:rPr lang="en-US" sz="1200" b="0" dirty="0" err="1" smtClean="0">
                <a:solidFill>
                  <a:srgbClr val="000000"/>
                </a:solidFill>
              </a:rPr>
              <a:t>Bocchino</a:t>
            </a:r>
            <a:r>
              <a:rPr lang="en-US" sz="1200" b="0" dirty="0" smtClean="0">
                <a:solidFill>
                  <a:srgbClr val="000000"/>
                </a:solidFill>
              </a:rPr>
              <a:t>, V. S. Adve, S. V. Adve, and M. Snir. Parallel programming must be deterministic by default. Usenix </a:t>
            </a:r>
            <a:r>
              <a:rPr lang="en-US" sz="1200" b="0" dirty="0" err="1" smtClean="0">
                <a:solidFill>
                  <a:srgbClr val="000000"/>
                </a:solidFill>
              </a:rPr>
              <a:t>HotPar</a:t>
            </a:r>
            <a:r>
              <a:rPr lang="en-US" sz="1200" b="0" dirty="0" smtClean="0">
                <a:solidFill>
                  <a:srgbClr val="000000"/>
                </a:solidFill>
              </a:rPr>
              <a:t>, 2009</a:t>
            </a:r>
          </a:p>
          <a:p>
            <a:pPr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[Chen, G, Nath ‘11] S. Chen, P. B. Gibbons, S. Nath. Rethinking database algorithms for phase change memory. CIDR, 2011</a:t>
            </a:r>
          </a:p>
          <a:p>
            <a:pPr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[Cheng et al. ’98] G.-I. Cheng, M. Feng, C. E. Leiserson, K. H. Randall, and A. F. Stark. Detecting data races in Cilk programs that use locks. ACM SPAA, 1998</a:t>
            </a:r>
          </a:p>
          <a:p>
            <a:pPr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[Cho, Lee’09] S. Cho and H. Lee. Flip-N-Write: A simple deterministic technique to improve PRAM write performance, energy and endurance. IEEE MICRO, 2009</a:t>
            </a:r>
          </a:p>
          <a:p>
            <a:pPr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[Cole, Ramachandran ‘12] R. Cole and V. Ramachandran. Efficient resource oblivious algorithms for multicores with false sharing. IEEE IPDPS 2012</a:t>
            </a:r>
          </a:p>
          <a:p>
            <a:pPr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[</a:t>
            </a:r>
            <a:r>
              <a:rPr lang="en-US" sz="1200" b="0" dirty="0" err="1" smtClean="0">
                <a:solidFill>
                  <a:srgbClr val="000000"/>
                </a:solidFill>
              </a:rPr>
              <a:t>Devietti</a:t>
            </a:r>
            <a:r>
              <a:rPr lang="en-US" sz="1200" b="0" dirty="0" smtClean="0">
                <a:solidFill>
                  <a:srgbClr val="000000"/>
                </a:solidFill>
              </a:rPr>
              <a:t> et al. ’11] J. </a:t>
            </a:r>
            <a:r>
              <a:rPr lang="en-US" sz="1200" b="0" dirty="0" err="1" smtClean="0">
                <a:solidFill>
                  <a:srgbClr val="000000"/>
                </a:solidFill>
              </a:rPr>
              <a:t>Devietti</a:t>
            </a:r>
            <a:r>
              <a:rPr lang="en-US" sz="1200" b="0" dirty="0" smtClean="0">
                <a:solidFill>
                  <a:srgbClr val="000000"/>
                </a:solidFill>
              </a:rPr>
              <a:t>, J. Nelson, T. </a:t>
            </a:r>
            <a:r>
              <a:rPr lang="en-US" sz="1200" b="0" dirty="0" err="1" smtClean="0">
                <a:solidFill>
                  <a:srgbClr val="000000"/>
                </a:solidFill>
              </a:rPr>
              <a:t>Bergan</a:t>
            </a:r>
            <a:r>
              <a:rPr lang="en-US" sz="1200" b="0" dirty="0" smtClean="0">
                <a:solidFill>
                  <a:srgbClr val="000000"/>
                </a:solidFill>
              </a:rPr>
              <a:t>, L. Ceze, and D. Grossman. RCDC: A relaxed consistency deterministic computer. ACM ASPLOS, 2011</a:t>
            </a:r>
          </a:p>
          <a:p>
            <a:pPr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[Ding et al. ’12] Xiaoning Ding, Kaibo Wang, Phillip B. Gibbons, Xiaodong Zhang: BWS: balanced work stealing for time-sharing multicores. EuroSys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248603"/>
            <a:ext cx="8788400" cy="5397500"/>
          </a:xfrm>
        </p:spPr>
        <p:txBody>
          <a:bodyPr/>
          <a:lstStyle/>
          <a:p>
            <a:pPr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[</a:t>
            </a:r>
            <a:r>
              <a:rPr lang="en-US" sz="1200" b="0" dirty="0" err="1" smtClean="0">
                <a:solidFill>
                  <a:srgbClr val="000000"/>
                </a:solidFill>
              </a:rPr>
              <a:t>Doller</a:t>
            </a:r>
            <a:r>
              <a:rPr lang="en-US" sz="1200" b="0" dirty="0" smtClean="0">
                <a:solidFill>
                  <a:srgbClr val="000000"/>
                </a:solidFill>
              </a:rPr>
              <a:t> ’09] E. </a:t>
            </a:r>
            <a:r>
              <a:rPr lang="en-US" sz="1200" b="0" dirty="0" err="1" smtClean="0">
                <a:solidFill>
                  <a:srgbClr val="000000"/>
                </a:solidFill>
              </a:rPr>
              <a:t>Doller</a:t>
            </a:r>
            <a:r>
              <a:rPr lang="en-US" sz="1200" b="0" dirty="0" smtClean="0">
                <a:solidFill>
                  <a:srgbClr val="000000"/>
                </a:solidFill>
              </a:rPr>
              <a:t>. Phase change memory and its impacts on memory hierarchy. http://www.pdl.cmu.edu/SDI/2009/slides/Numonyx.pdf, 2009</a:t>
            </a:r>
          </a:p>
          <a:p>
            <a:pPr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[</a:t>
            </a:r>
            <a:r>
              <a:rPr lang="en-US" sz="1200" b="0" dirty="0" err="1" smtClean="0">
                <a:solidFill>
                  <a:srgbClr val="000000"/>
                </a:solidFill>
              </a:rPr>
              <a:t>Frigo</a:t>
            </a:r>
            <a:r>
              <a:rPr lang="en-US" sz="1200" b="0" dirty="0" smtClean="0">
                <a:solidFill>
                  <a:srgbClr val="000000"/>
                </a:solidFill>
              </a:rPr>
              <a:t> et al. ‘09] M. </a:t>
            </a:r>
            <a:r>
              <a:rPr lang="en-US" sz="1200" b="0" dirty="0" err="1" smtClean="0">
                <a:solidFill>
                  <a:srgbClr val="000000"/>
                </a:solidFill>
              </a:rPr>
              <a:t>Frigo</a:t>
            </a:r>
            <a:r>
              <a:rPr lang="en-US" sz="1200" b="0" dirty="0" smtClean="0">
                <a:solidFill>
                  <a:srgbClr val="000000"/>
                </a:solidFill>
              </a:rPr>
              <a:t>, P. </a:t>
            </a:r>
            <a:r>
              <a:rPr lang="en-US" sz="1200" b="0" dirty="0" err="1" smtClean="0">
                <a:solidFill>
                  <a:srgbClr val="000000"/>
                </a:solidFill>
              </a:rPr>
              <a:t>Halpern</a:t>
            </a:r>
            <a:r>
              <a:rPr lang="en-US" sz="1200" b="0" dirty="0" smtClean="0">
                <a:solidFill>
                  <a:srgbClr val="000000"/>
                </a:solidFill>
              </a:rPr>
              <a:t>, C. E. Leiserson, S. </a:t>
            </a:r>
            <a:r>
              <a:rPr lang="en-US" sz="1200" b="0" dirty="0" err="1" smtClean="0">
                <a:solidFill>
                  <a:srgbClr val="000000"/>
                </a:solidFill>
              </a:rPr>
              <a:t>Lewin</a:t>
            </a:r>
            <a:r>
              <a:rPr lang="en-US" sz="1200" b="0" dirty="0" smtClean="0">
                <a:solidFill>
                  <a:srgbClr val="000000"/>
                </a:solidFill>
              </a:rPr>
              <a:t>-Berlin. Reducers and other Cilk++ </a:t>
            </a:r>
            <a:r>
              <a:rPr lang="en-US" sz="1200" b="0" dirty="0" err="1" smtClean="0">
                <a:solidFill>
                  <a:srgbClr val="000000"/>
                </a:solidFill>
              </a:rPr>
              <a:t>hyperobjects</a:t>
            </a:r>
            <a:r>
              <a:rPr lang="en-US" sz="1200" b="0" dirty="0" smtClean="0">
                <a:solidFill>
                  <a:srgbClr val="000000"/>
                </a:solidFill>
              </a:rPr>
              <a:t>. ACM SPAA, 2009</a:t>
            </a:r>
          </a:p>
          <a:p>
            <a:pPr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[Halstead '85] R. H. Halstead. </a:t>
            </a:r>
            <a:r>
              <a:rPr lang="en-US" sz="1200" b="0" dirty="0" err="1" smtClean="0">
                <a:solidFill>
                  <a:srgbClr val="000000"/>
                </a:solidFill>
              </a:rPr>
              <a:t>Multilisp</a:t>
            </a:r>
            <a:r>
              <a:rPr lang="en-US" sz="1200" b="0" dirty="0" smtClean="0">
                <a:solidFill>
                  <a:srgbClr val="000000"/>
                </a:solidFill>
              </a:rPr>
              <a:t>: A language for concurrent symbolic computation. ACM TOPLAS, 7(4), 1985</a:t>
            </a:r>
          </a:p>
          <a:p>
            <a:pPr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[</a:t>
            </a:r>
            <a:r>
              <a:rPr lang="en-US" sz="1200" b="0" dirty="0" err="1" smtClean="0">
                <a:solidFill>
                  <a:srgbClr val="000000"/>
                </a:solidFill>
              </a:rPr>
              <a:t>Hower</a:t>
            </a:r>
            <a:r>
              <a:rPr lang="en-US" sz="1200" b="0" dirty="0" smtClean="0">
                <a:solidFill>
                  <a:srgbClr val="000000"/>
                </a:solidFill>
              </a:rPr>
              <a:t> et al. ’11] D. </a:t>
            </a:r>
            <a:r>
              <a:rPr lang="en-US" sz="1200" b="0" dirty="0" err="1" smtClean="0">
                <a:solidFill>
                  <a:srgbClr val="000000"/>
                </a:solidFill>
              </a:rPr>
              <a:t>Hower</a:t>
            </a:r>
            <a:r>
              <a:rPr lang="en-US" sz="1200" b="0" dirty="0" smtClean="0">
                <a:solidFill>
                  <a:srgbClr val="000000"/>
                </a:solidFill>
              </a:rPr>
              <a:t>, P. </a:t>
            </a:r>
            <a:r>
              <a:rPr lang="en-US" sz="1200" b="0" dirty="0" err="1" smtClean="0">
                <a:solidFill>
                  <a:srgbClr val="000000"/>
                </a:solidFill>
              </a:rPr>
              <a:t>Dudnik</a:t>
            </a:r>
            <a:r>
              <a:rPr lang="en-US" sz="1200" b="0" dirty="0" smtClean="0">
                <a:solidFill>
                  <a:srgbClr val="000000"/>
                </a:solidFill>
              </a:rPr>
              <a:t>, M. Hill, and D. Wood. Calvin: Deterministic or not? Free will to choose. IEEE HPCA, 2011</a:t>
            </a:r>
          </a:p>
          <a:p>
            <a:pPr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[Lee et al. ’09] B. C. Lee, E. </a:t>
            </a:r>
            <a:r>
              <a:rPr lang="en-US" sz="1200" b="0" dirty="0" err="1" smtClean="0">
                <a:solidFill>
                  <a:srgbClr val="000000"/>
                </a:solidFill>
              </a:rPr>
              <a:t>Ipek</a:t>
            </a:r>
            <a:r>
              <a:rPr lang="en-US" sz="1200" b="0" dirty="0" smtClean="0">
                <a:solidFill>
                  <a:srgbClr val="000000"/>
                </a:solidFill>
              </a:rPr>
              <a:t>, O. Mutlu, and D. Burger. Architecting phase change memory as a scalable</a:t>
            </a:r>
            <a:br>
              <a:rPr lang="en-US" sz="1200" b="0" dirty="0" smtClean="0">
                <a:solidFill>
                  <a:srgbClr val="000000"/>
                </a:solidFill>
              </a:rPr>
            </a:br>
            <a:r>
              <a:rPr lang="en-US" sz="1200" b="0" dirty="0" smtClean="0">
                <a:solidFill>
                  <a:srgbClr val="000000"/>
                </a:solidFill>
              </a:rPr>
              <a:t>DRAM alternative. ACM ISCA, 2009</a:t>
            </a:r>
          </a:p>
          <a:p>
            <a:pPr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[Netzer, Miller ’92] R. H. B. Netzer and B. P. Miller. What are race conditions? ACM LOPLAS, 1(1), 1992</a:t>
            </a:r>
          </a:p>
          <a:p>
            <a:pPr>
              <a:buNone/>
            </a:pPr>
            <a:r>
              <a:rPr lang="da-DK" sz="1200" b="0" dirty="0" smtClean="0">
                <a:solidFill>
                  <a:srgbClr val="000000"/>
                </a:solidFill>
              </a:rPr>
              <a:t>[Olszewski et al. ’09] M. Olszewski, J. Ansel, and S. Amarasinghe. Kendo: Efficient deterministic multithreading in software. ACM ASPLOS, 2009</a:t>
            </a:r>
          </a:p>
          <a:p>
            <a:pPr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[</a:t>
            </a:r>
            <a:r>
              <a:rPr lang="en-US" sz="1200" b="0" dirty="0" err="1" smtClean="0">
                <a:solidFill>
                  <a:srgbClr val="000000"/>
                </a:solidFill>
              </a:rPr>
              <a:t>Qureshi</a:t>
            </a:r>
            <a:r>
              <a:rPr lang="en-US" sz="1200" b="0" dirty="0" smtClean="0">
                <a:solidFill>
                  <a:srgbClr val="000000"/>
                </a:solidFill>
              </a:rPr>
              <a:t> et al.’09] M. K. </a:t>
            </a:r>
            <a:r>
              <a:rPr lang="en-US" sz="1200" b="0" dirty="0" err="1" smtClean="0">
                <a:solidFill>
                  <a:srgbClr val="000000"/>
                </a:solidFill>
              </a:rPr>
              <a:t>Qureshi</a:t>
            </a:r>
            <a:r>
              <a:rPr lang="en-US" sz="1200" b="0" dirty="0" smtClean="0">
                <a:solidFill>
                  <a:srgbClr val="000000"/>
                </a:solidFill>
              </a:rPr>
              <a:t>, V. Srinivasan, and J. A. Rivers. Scalable high performance main memory system using phase-change memory technology. ACM ISCA, 2009</a:t>
            </a:r>
          </a:p>
          <a:p>
            <a:pPr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[Shun, Blelloch, Fineman, G] J. Shun, G. E. Blelloch, J. Fineman, P. B. Gibbons. Priority-write as a parallel primitive.  Manuscript, 2012</a:t>
            </a:r>
          </a:p>
          <a:p>
            <a:pPr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[</a:t>
            </a:r>
            <a:r>
              <a:rPr lang="en-US" sz="1200" b="0" dirty="0" err="1" smtClean="0">
                <a:solidFill>
                  <a:srgbClr val="000000"/>
                </a:solidFill>
              </a:rPr>
              <a:t>Spoonhower</a:t>
            </a:r>
            <a:r>
              <a:rPr lang="en-US" sz="1200" b="0" dirty="0" smtClean="0">
                <a:solidFill>
                  <a:srgbClr val="000000"/>
                </a:solidFill>
              </a:rPr>
              <a:t>, Blelloch, G, Harper ‘09] D. </a:t>
            </a:r>
            <a:r>
              <a:rPr lang="en-US" sz="1200" b="0" dirty="0" err="1" smtClean="0">
                <a:solidFill>
                  <a:srgbClr val="000000"/>
                </a:solidFill>
              </a:rPr>
              <a:t>Spoonhower</a:t>
            </a:r>
            <a:r>
              <a:rPr lang="en-US" sz="1200" b="0" dirty="0" smtClean="0">
                <a:solidFill>
                  <a:srgbClr val="000000"/>
                </a:solidFill>
              </a:rPr>
              <a:t>, G. E. Blelloch, P. B. Gibbons, R. Harper. Beyond nested parallelism: tight bounds on work-stealing overheads for parallel futures. ACM SPAA, 2009</a:t>
            </a:r>
          </a:p>
          <a:p>
            <a:pPr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[Steele ‘90] G. L. Steele Jr. Making asynchronous parallelism safe for the world. ACM POPL, 1990</a:t>
            </a:r>
          </a:p>
          <a:p>
            <a:pPr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[Yang et al. ’07] B.-D. Yang, J.-E. Lee, J.-S. Kim, J. Cho, S.-Y. Lee, and B.-G. Yu. A low power phase-change random access memory using a data-comparison write scheme. IEEE ISCAS, 2007</a:t>
            </a:r>
            <a:endParaRPr lang="da-DK" sz="1200" b="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da-DK" sz="1200" b="0" dirty="0" smtClean="0">
                <a:solidFill>
                  <a:srgbClr val="000000"/>
                </a:solidFill>
              </a:rPr>
              <a:t>[Yu and Narayanasamy ‘09] </a:t>
            </a:r>
            <a:r>
              <a:rPr lang="en-US" sz="1200" b="0" dirty="0" smtClean="0">
                <a:solidFill>
                  <a:srgbClr val="000000"/>
                </a:solidFill>
              </a:rPr>
              <a:t>J. Yu and S. </a:t>
            </a:r>
            <a:r>
              <a:rPr lang="en-US" sz="1200" b="0" dirty="0" err="1" smtClean="0">
                <a:solidFill>
                  <a:srgbClr val="000000"/>
                </a:solidFill>
              </a:rPr>
              <a:t>Narayanasamy</a:t>
            </a:r>
            <a:r>
              <a:rPr lang="en-US" sz="1200" b="0" dirty="0" smtClean="0">
                <a:solidFill>
                  <a:srgbClr val="000000"/>
                </a:solidFill>
              </a:rPr>
              <a:t>. A case for an interleaving constrained shared-memory multi-processor. ACM ISCA, 2009</a:t>
            </a:r>
            <a:endParaRPr lang="da-DK" sz="1200" b="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[Zhou et al. ‘09] P. Zhou, B. Zhao, J. Yang, and Y. Zhang. A durable and energy efficient main memory using phase change memory technology. ACM ISCA,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Nondeterminism in Cilk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985" y="1188720"/>
            <a:ext cx="929613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4950" indent="-234950" algn="l">
              <a:buClr>
                <a:srgbClr val="C00000"/>
              </a:buClr>
              <a:buFont typeface="Wingdings 3" pitchFamily="18" charset="2"/>
              <a:buChar char="}"/>
            </a:pPr>
            <a:r>
              <a:rPr lang="en-US" dirty="0" smtClean="0">
                <a:solidFill>
                  <a:srgbClr val="C00000"/>
                </a:solidFill>
              </a:rPr>
              <a:t>Cilk</a:t>
            </a:r>
            <a:r>
              <a:rPr lang="en-US" dirty="0" smtClean="0"/>
              <a:t> encapsulates the nondeterminism of</a:t>
            </a:r>
            <a:br>
              <a:rPr lang="en-US" dirty="0" smtClean="0"/>
            </a:br>
            <a:r>
              <a:rPr lang="en-US" dirty="0" smtClean="0"/>
              <a:t>scheduling,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allowing average programmers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 write deterministic parallel codes using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only </a:t>
            </a:r>
            <a:r>
              <a:rPr lang="en-US" dirty="0" smtClean="0"/>
              <a:t>3 keywords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to indicate logical parallelism</a:t>
            </a:r>
          </a:p>
          <a:p>
            <a:pPr marL="234950" indent="-234950" algn="l">
              <a:buClr>
                <a:srgbClr val="C00000"/>
              </a:buClr>
              <a:buFont typeface="Wingdings 3" pitchFamily="18" charset="2"/>
              <a:buChar char="}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34950" indent="-234950" algn="l">
              <a:buClr>
                <a:srgbClr val="C00000"/>
              </a:buClr>
              <a:buFont typeface="Wingdings 3" pitchFamily="18" charset="2"/>
              <a:buChar char="}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dirty="0" err="1" smtClean="0">
                <a:solidFill>
                  <a:srgbClr val="C00000"/>
                </a:solidFill>
              </a:rPr>
              <a:t>Cilkscreen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race detector offers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provable guarantees of determinism 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by certifying the absence of determinacy races</a:t>
            </a:r>
          </a:p>
          <a:p>
            <a:pPr marL="234950" indent="-234950" algn="l">
              <a:buClr>
                <a:srgbClr val="C00000"/>
              </a:buClr>
              <a:buFont typeface="Wingdings 3" pitchFamily="18" charset="2"/>
              <a:buChar char="}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34950" indent="-234950" algn="l">
              <a:buClr>
                <a:srgbClr val="C00000"/>
              </a:buClr>
              <a:buFont typeface="Wingdings 3" pitchFamily="18" charset="2"/>
              <a:buChar char="}"/>
            </a:pPr>
            <a:r>
              <a:rPr lang="en-US" dirty="0" err="1" smtClean="0">
                <a:solidFill>
                  <a:srgbClr val="C00000"/>
                </a:solidFill>
              </a:rPr>
              <a:t>Cilk’s</a:t>
            </a:r>
            <a:r>
              <a:rPr lang="en-US" dirty="0" smtClean="0"/>
              <a:t> reducer </a:t>
            </a:r>
            <a:r>
              <a:rPr lang="en-US" dirty="0" err="1" smtClean="0"/>
              <a:t>hyperobjects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encapsulate the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nondeterminism of updates to nonlocal variables,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yielding deterministic behavior for parallel updates</a:t>
            </a:r>
          </a:p>
          <a:p>
            <a:pPr marL="692150" lvl="1" indent="-234950" algn="l">
              <a:buClr>
                <a:srgbClr val="C00000"/>
              </a:buClr>
              <a:buFont typeface="Wingdings 3" pitchFamily="18" charset="2"/>
              <a:buChar char="}"/>
            </a:pPr>
            <a:r>
              <a:rPr lang="en-US" dirty="0" smtClean="0">
                <a:solidFill>
                  <a:srgbClr val="000000"/>
                </a:solidFill>
              </a:rPr>
              <a:t>See next slide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525" y="1402080"/>
            <a:ext cx="8537435" cy="5075150"/>
          </a:xfrm>
          <a:prstGeom prst="rect">
            <a:avLst/>
          </a:prstGeom>
          <a:solidFill>
            <a:srgbClr val="66FFFF">
              <a:alpha val="5882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777240" y="3444240"/>
            <a:ext cx="2209800" cy="259080"/>
          </a:xfrm>
          <a:prstGeom prst="rect">
            <a:avLst/>
          </a:prstGeom>
          <a:solidFill>
            <a:srgbClr val="FF0000">
              <a:alpha val="23922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Numbers in an Array</a:t>
            </a:r>
            <a:br>
              <a:rPr lang="en-US" dirty="0" smtClean="0"/>
            </a:br>
            <a:r>
              <a:rPr lang="en-US" dirty="0" smtClean="0"/>
              <a:t>using </a:t>
            </a:r>
            <a:r>
              <a:rPr lang="en-US" dirty="0" err="1" smtClean="0"/>
              <a:t>sum_reducer</a:t>
            </a:r>
            <a:r>
              <a:rPr lang="en-US" dirty="0" smtClean="0"/>
              <a:t> </a:t>
            </a:r>
            <a:r>
              <a:rPr lang="en-US" sz="2000" b="0" dirty="0" smtClean="0"/>
              <a:t>[</a:t>
            </a:r>
            <a:r>
              <a:rPr lang="en-US" sz="2000" b="0" dirty="0" err="1" smtClean="0"/>
              <a:t>Frigo</a:t>
            </a:r>
            <a:r>
              <a:rPr lang="en-US" sz="2000" b="0" dirty="0" smtClean="0"/>
              <a:t> et al. ‘09]</a:t>
            </a:r>
            <a:endParaRPr lang="en-US" b="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62000" y="3718560"/>
            <a:ext cx="1783080" cy="320040"/>
          </a:xfrm>
          <a:prstGeom prst="rect">
            <a:avLst/>
          </a:prstGeom>
          <a:solidFill>
            <a:srgbClr val="00B050">
              <a:alpha val="23922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_intel_only">
  <a:themeElements>
    <a:clrScheme name="white_intel_only 2">
      <a:dk1>
        <a:srgbClr val="0860A8"/>
      </a:dk1>
      <a:lt1>
        <a:srgbClr val="FFFFFF"/>
      </a:lt1>
      <a:dk2>
        <a:srgbClr val="F5E647"/>
      </a:dk2>
      <a:lt2>
        <a:srgbClr val="FF5C47"/>
      </a:lt2>
      <a:accent1>
        <a:srgbClr val="A6CAE1"/>
      </a:accent1>
      <a:accent2>
        <a:srgbClr val="567EB9"/>
      </a:accent2>
      <a:accent3>
        <a:srgbClr val="FFFFFF"/>
      </a:accent3>
      <a:accent4>
        <a:srgbClr val="06518F"/>
      </a:accent4>
      <a:accent5>
        <a:srgbClr val="D0E1EE"/>
      </a:accent5>
      <a:accent6>
        <a:srgbClr val="4D72A7"/>
      </a:accent6>
      <a:hlink>
        <a:srgbClr val="0C2E86"/>
      </a:hlink>
      <a:folHlink>
        <a:srgbClr val="AA014C"/>
      </a:folHlink>
    </a:clrScheme>
    <a:fontScheme name="white_intel_onl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_intel_only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only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white_intel_only</Template>
  <TotalTime>15685</TotalTime>
  <Words>3806</Words>
  <Application>Microsoft Office PowerPoint</Application>
  <PresentationFormat>On-screen Show (4:3)</PresentationFormat>
  <Paragraphs>845</Paragraphs>
  <Slides>73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white_intel_only</vt:lpstr>
      <vt:lpstr>Equation</vt:lpstr>
      <vt:lpstr>Multi-core Computing Lecture 3  MADALGO Summer School 2012 Algorithms for Modern Parallel and Distributed Models </vt:lpstr>
      <vt:lpstr>Multi-core Computing Lectures:  Progress-to-date on Key Open Questions</vt:lpstr>
      <vt:lpstr>Lecture 1 &amp; 2 Summary</vt:lpstr>
      <vt:lpstr>Lecture 3 Outline</vt:lpstr>
      <vt:lpstr>Multicore Programming using Cilk++</vt:lpstr>
      <vt:lpstr>Cilk++ Example: Fibonacci</vt:lpstr>
      <vt:lpstr>Basic Cilk++ Keywords</vt:lpstr>
      <vt:lpstr>Nondeterminism in Cilk</vt:lpstr>
      <vt:lpstr>Summing Numbers in an Array using sum_reducer [Frigo et al. ‘09]</vt:lpstr>
      <vt:lpstr>Lecture 3 Outline</vt:lpstr>
      <vt:lpstr>Nondeterminism</vt:lpstr>
      <vt:lpstr>Nondeterminism is problematic</vt:lpstr>
      <vt:lpstr>Inherently Deterministic Problems</vt:lpstr>
      <vt:lpstr>External vs. Internal Determinism</vt:lpstr>
      <vt:lpstr>Internal Determinism  [Netzer, Miller ’92]</vt:lpstr>
      <vt:lpstr>Internally deterministic?</vt:lpstr>
      <vt:lpstr>Commutative + Nested Parallel    Internal Determinism [Steele ‘90]</vt:lpstr>
      <vt:lpstr>System Approaches to Determinism</vt:lpstr>
      <vt:lpstr>Commutative Building Blocks [Blelloch, Fineman, G, Shun ‘12]</vt:lpstr>
      <vt:lpstr>Dynamic Map</vt:lpstr>
      <vt:lpstr>Dynamic Map</vt:lpstr>
      <vt:lpstr>Internally Deterministic Problems</vt:lpstr>
      <vt:lpstr>Delaunay Triangulation/Refinement</vt:lpstr>
      <vt:lpstr>Delaunay Triangulation/Refinement</vt:lpstr>
      <vt:lpstr>Delaunay Triangulation/Refinement</vt:lpstr>
      <vt:lpstr>Delaunay Triangulation/Refinement</vt:lpstr>
      <vt:lpstr>Delaunay Triangulation/Refinement</vt:lpstr>
      <vt:lpstr>Delaunay Triangulation/Refinement</vt:lpstr>
      <vt:lpstr>Deterministic Reservations</vt:lpstr>
      <vt:lpstr>Internally Deterministic Code</vt:lpstr>
      <vt:lpstr>Experimental Results</vt:lpstr>
      <vt:lpstr>Experimental Results</vt:lpstr>
      <vt:lpstr>Speedups on 40-core Xeon E7-8870</vt:lpstr>
      <vt:lpstr>Problem Based Benchmark Suite http://www.cs.cmu.edu/~pbbs/</vt:lpstr>
      <vt:lpstr>Lecture 3 Outline</vt:lpstr>
      <vt:lpstr>Priority Write as a Parallel Primitive [Shun, Blelloch, Fineman, G]</vt:lpstr>
      <vt:lpstr>Priority-Write Performance</vt:lpstr>
      <vt:lpstr>Theoretical Justification</vt:lpstr>
      <vt:lpstr>Priority-Write in Algorithms</vt:lpstr>
      <vt:lpstr>Priority Writes in Algorithms</vt:lpstr>
      <vt:lpstr>E.g., Breadth-First Search Tree</vt:lpstr>
      <vt:lpstr>Priority-Write Definition</vt:lpstr>
      <vt:lpstr>Priority-Writes on Locations</vt:lpstr>
      <vt:lpstr>Lecture 3 Outline</vt:lpstr>
      <vt:lpstr>Parallel Futures</vt:lpstr>
      <vt:lpstr>Work Stealing for Futures?</vt:lpstr>
      <vt:lpstr>Bounds for Work Stealing with Futures [Spoonhower, Blelloch, G, Harper ‘09]</vt:lpstr>
      <vt:lpstr>Futures + Parallelism</vt:lpstr>
      <vt:lpstr>Deviations</vt:lpstr>
      <vt:lpstr>Sources of Deviations</vt:lpstr>
      <vt:lpstr>Bounding WS Overheads</vt:lpstr>
      <vt:lpstr>Deviations: Example Graphs</vt:lpstr>
      <vt:lpstr>Bounding Deviations, Upper Bound</vt:lpstr>
      <vt:lpstr>Pure Linear Pipelining</vt:lpstr>
      <vt:lpstr>Lecture 3 Outline</vt:lpstr>
      <vt:lpstr>False Sharing</vt:lpstr>
      <vt:lpstr>Block-Resilience [Cole, Ramachandran ‘12] </vt:lpstr>
      <vt:lpstr>PowerPoint Presentation</vt:lpstr>
      <vt:lpstr>Multiple Work-Stealing Schedulers at Once?</vt:lpstr>
      <vt:lpstr>Unfairness</vt:lpstr>
      <vt:lpstr>Lecture 3 Outline</vt:lpstr>
      <vt:lpstr>NAND Flash Chip Properties</vt:lpstr>
      <vt:lpstr>Phase Change Memory (PCM)</vt:lpstr>
      <vt:lpstr>Comparison of Technologies</vt:lpstr>
      <vt:lpstr>Comparison of Technologies</vt:lpstr>
      <vt:lpstr>Relative Latencies:</vt:lpstr>
      <vt:lpstr>Challenge: PCM Writes</vt:lpstr>
      <vt:lpstr>PCM Write Hardware Optimization</vt:lpstr>
      <vt:lpstr>PCM-savvy Algorithms? </vt:lpstr>
      <vt:lpstr>B+-Tree Index</vt:lpstr>
      <vt:lpstr>Multi-core Computing Lectures:  Progress-to-date on Key Open Questions</vt:lpstr>
      <vt:lpstr>References</vt:lpstr>
      <vt:lpstr>PowerPoint Presentation</vt:lpstr>
    </vt:vector>
  </TitlesOfParts>
  <Company>Intel Research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Trumping the Multicore Memory Hierarchy with Hi-Spade</dc:title>
  <dc:creator>Phil Gibbons</dc:creator>
  <cp:lastModifiedBy>Else Magård</cp:lastModifiedBy>
  <cp:revision>769</cp:revision>
  <dcterms:created xsi:type="dcterms:W3CDTF">2006-06-23T22:46:55Z</dcterms:created>
  <dcterms:modified xsi:type="dcterms:W3CDTF">2012-08-23T19:38:02Z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Presented">
    <vt:lpwstr>2006-08-14T00:00:00Z</vt:lpwstr>
  </property>
</Properties>
</file>